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7" r:id="rId8"/>
    <p:sldId id="261" r:id="rId9"/>
    <p:sldId id="268" r:id="rId10"/>
    <p:sldId id="262" r:id="rId11"/>
    <p:sldId id="269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E6B"/>
    <a:srgbClr val="9FA9D1"/>
    <a:srgbClr val="CCD1E6"/>
    <a:srgbClr val="E6977E"/>
    <a:srgbClr val="F7D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07" autoAdjust="0"/>
  </p:normalViewPr>
  <p:slideViewPr>
    <p:cSldViewPr snapToGrid="0">
      <p:cViewPr>
        <p:scale>
          <a:sx n="50" d="100"/>
          <a:sy n="50" d="100"/>
        </p:scale>
        <p:origin x="2856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B051D-DE3A-4B3C-8D56-DF7E3B444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3E8D15-E17F-4DC9-84E3-B1F32C06E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049EE3-CDBD-4A57-8624-A53EA50C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5A723D-2144-47A5-9ECD-1744E2C4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72108E-4906-4E2F-BE8C-032FCE1A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09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5C323-1297-4523-91E6-3780AAB5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D73F51D-4922-4040-B93C-1F4CADC3F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3636A9-A687-4ACE-8859-C6EE2BBD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B6FB62-270F-4729-8EE4-8B49439C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2F3756-3FA3-4422-9499-7B0DC0C7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47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E7DB9EE-3CDF-4E77-AA4A-C2F7C6438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CF30EA-DB2C-4DBD-9B31-9E19F0E52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5B0ABB-BA36-4595-BA90-7D16BB66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13F045-569D-4ED5-B17B-9125F4C7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2288BF-A831-4005-B4B9-7D3370D7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48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95FD1-A606-42C1-B211-89D2DA38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67890-81AB-49E0-AA86-4B6778D99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DEA677-81C3-412D-95D4-566E6094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164B09-0F69-489A-B9E7-2ADD248A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F1CCEA-29E9-4598-B7F2-70CAA43E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38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F26D2-82B4-40CF-9850-DDF8892B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68DA54-3F1F-41BA-AA90-B70547C17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92F3C1-9BE4-4C39-B94D-6E42F802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355255-6F3C-47A7-BC31-D0DE8DC1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96B196-26E1-47E7-87B9-F0DE2119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85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D96B2-5753-4B70-9641-F884E7D7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7926DD-A9BA-4F3B-9308-A01599895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FFDBD7-039B-4AE2-85AA-2610ADC80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83E8BA-7AE5-43CA-80FC-8C6AD83A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296EC6-F650-49F4-96B5-03EC7113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F62402-4DB1-4D40-940C-2FC57BE2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32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524ED7-14BD-4700-AF68-D2758BF9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D9E956-75B1-469D-85C0-6C63FAC53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C5D5DD-F73A-4A90-AB33-CA2909375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67D5D22-CAB7-46B5-95F9-1F7CC003B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F411F1-E005-402C-B5C6-7D81989FF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9BE79A-CB27-442F-97CC-3F930EBA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28DFA8E-D2EB-4C48-9377-A011601B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6FC97BE-952C-4E23-883A-2299DD7B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90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F4D75-7CF7-464E-91B8-81F2EBB1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861372-93EA-4E0F-8040-97716ED2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DDC6EF-CA81-4A84-A155-1666D0BD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DE7102-C1DC-4A52-B2DA-34E64EC2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58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C6EAA4D-BECB-4F27-A796-AA843675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9F7E31-32F7-49AF-A6F2-EB960AB8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E8DF39-267E-4DE8-87EA-8FDED72F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69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B0312-897B-47E5-BFAB-9A44520B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008D46-0D55-4A89-AA4D-5D002607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E6C91A-980B-47DC-82BB-B90D07B55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13E0D2-C295-4519-B4EE-2B48DB1A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AC8708-B683-4691-B50D-2F86ACF7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391D6E-B097-4829-96D7-9C0CE4B5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61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07E487-FB51-4BB2-AB29-4F1607A0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1511AD9-EDDB-490C-B7F9-885FC8C26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6232E6-AD6E-4997-B4D8-5A2E47B56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04DF35-B6EC-4094-9604-0E38E3CC5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AEC19A-6B3F-459C-8D71-FED42FB9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9103B3-EE6F-44A3-97B0-7F73749A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400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4FD98F-FA37-4EE7-B237-56A8A8EF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A0864D-BB67-41FF-855F-C4A147634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E277A9-8B15-4300-ABA0-C6E9E32E5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34457-6FB1-4D3B-B13A-7EFF5BB40EA5}" type="datetimeFigureOut">
              <a:rPr lang="fr-FR" smtClean="0"/>
              <a:t>10/10/2021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795FD1-4204-46BA-A068-822E3A277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9AB93A-55F1-4761-A40A-5B62F5EB5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28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hyperlink" Target="http://www.christ-jurist.de/cms/phocadownload/kongress2016/schavan.jpg" TargetMode="External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rousse.fr/dictionnaires/francais/plagiat/61301" TargetMode="External"/><Relationship Id="rId7" Type="http://schemas.openxmlformats.org/officeDocument/2006/relationships/hyperlink" Target="https://www.compilatio.net/" TargetMode="External"/><Relationship Id="rId2" Type="http://schemas.openxmlformats.org/officeDocument/2006/relationships/hyperlink" Target="https://ozhegov.slovaronline.com/23061-PLAGI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eparisien.fr/culture-loisirs/des-affaires-de-plagiat-celebres-14-06-2016-5881577.php" TargetMode="External"/><Relationship Id="rId5" Type="http://schemas.openxmlformats.org/officeDocument/2006/relationships/hyperlink" Target="https://www.fidealis.com/actualite-propriete-intellectuelle/5-affaires-plagiat-une-actualite/" TargetMode="External"/><Relationship Id="rId4" Type="http://schemas.openxmlformats.org/officeDocument/2006/relationships/hyperlink" Target="https://www.institut-numerique.org/22-survol-historique-du-plagiat-52ce6285ef8b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ito.com/top-affaires-plagiat-detruire-enfance" TargetMode="External"/><Relationship Id="rId2" Type="http://schemas.openxmlformats.org/officeDocument/2006/relationships/hyperlink" Target="http://www.slate.fr/lien/34473/zu-guttenberg-defense-plagiat-these-allemagn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lytechnique.edu/bibliotheque/fr/cons%C3%A9quences-et-sanctions-du-plagiat" TargetMode="External"/><Relationship Id="rId5" Type="http://schemas.openxmlformats.org/officeDocument/2006/relationships/hyperlink" Target="https://www.scribbr.fr/le-plagiat/consequences/" TargetMode="External"/><Relationship Id="rId4" Type="http://schemas.openxmlformats.org/officeDocument/2006/relationships/hyperlink" Target="http://www.lecollectif.ca/plagiat-pratique-aux-lourdes-consequences-a-ne-banaliser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svg"/><Relationship Id="rId7" Type="http://schemas.openxmlformats.org/officeDocument/2006/relationships/image" Target="../media/image1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://www.christ-jurist.de/cms/phocadownload/kongress2016/schavan.jpg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1A43CE-FE44-4B51-911B-31B51022D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0610" y="2700711"/>
            <a:ext cx="5630779" cy="1191879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LE PLAGIAT</a:t>
            </a:r>
            <a:endParaRPr lang="fr-FR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2F5F719-C9CD-41D4-AE94-2B16FDBEC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3728" y="3892590"/>
            <a:ext cx="2013282" cy="505327"/>
          </a:xfrm>
        </p:spPr>
        <p:txBody>
          <a:bodyPr>
            <a:normAutofit fontScale="92500"/>
          </a:bodyPr>
          <a:lstStyle/>
          <a:p>
            <a:r>
              <a:rPr lang="en-US" sz="3200" b="1" dirty="0">
                <a:solidFill>
                  <a:srgbClr val="CCD1E6"/>
                </a:solidFill>
              </a:rPr>
              <a:t>GR6 - PPPE</a:t>
            </a:r>
            <a:endParaRPr lang="fr-FR" sz="3200" b="1" dirty="0">
              <a:solidFill>
                <a:srgbClr val="CCD1E6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B65B227-DE0D-4972-95EA-31530C9F4D6C}"/>
              </a:ext>
            </a:extLst>
          </p:cNvPr>
          <p:cNvSpPr/>
          <p:nvPr/>
        </p:nvSpPr>
        <p:spPr>
          <a:xfrm>
            <a:off x="568960" y="758063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Graphique 10" descr="Livres avec un remplissage uni">
            <a:extLst>
              <a:ext uri="{FF2B5EF4-FFF2-40B4-BE49-F238E27FC236}">
                <a16:creationId xmlns:a16="http://schemas.microsoft.com/office/drawing/2014/main" id="{48B46B99-09E6-446F-AF27-878449844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30054" y="2668370"/>
            <a:ext cx="2170061" cy="217006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541A49F-4802-49B9-95CC-9B1B683D5DB1}"/>
              </a:ext>
            </a:extLst>
          </p:cNvPr>
          <p:cNvSpPr txBox="1"/>
          <p:nvPr/>
        </p:nvSpPr>
        <p:spPr>
          <a:xfrm>
            <a:off x="-5266560" y="1939853"/>
            <a:ext cx="3764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Что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такое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плагиат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D28F854-8062-46E3-81F2-40D17575AD75}"/>
              </a:ext>
            </a:extLst>
          </p:cNvPr>
          <p:cNvSpPr txBox="1"/>
          <p:nvPr/>
        </p:nvSpPr>
        <p:spPr>
          <a:xfrm>
            <a:off x="-11659027" y="4437314"/>
            <a:ext cx="6043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долго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это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продолжается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5DE25B7-E48A-401F-B509-ED97D5A948C3}"/>
              </a:ext>
            </a:extLst>
          </p:cNvPr>
          <p:cNvSpPr txBox="1"/>
          <p:nvPr/>
        </p:nvSpPr>
        <p:spPr>
          <a:xfrm>
            <a:off x="-7038210" y="2551457"/>
            <a:ext cx="4724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она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развивалась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E6EBD8F-FDE2-45DF-B10A-D47243A881A1}"/>
              </a:ext>
            </a:extLst>
          </p:cNvPr>
          <p:cNvSpPr txBox="1"/>
          <p:nvPr/>
        </p:nvSpPr>
        <p:spPr>
          <a:xfrm>
            <a:off x="-9590910" y="3214778"/>
            <a:ext cx="5324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она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обнаруживается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65EB91-A147-4DC4-8399-DB19370A94B5}"/>
              </a:ext>
            </a:extLst>
          </p:cNvPr>
          <p:cNvSpPr txBox="1"/>
          <p:nvPr/>
        </p:nvSpPr>
        <p:spPr>
          <a:xfrm>
            <a:off x="-11019660" y="3822881"/>
            <a:ext cx="5462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Есть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известные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примеры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AD631F-D41D-4462-AAC0-EB1571803015}"/>
              </a:ext>
            </a:extLst>
          </p:cNvPr>
          <p:cNvSpPr txBox="1"/>
          <p:nvPr/>
        </p:nvSpPr>
        <p:spPr>
          <a:xfrm>
            <a:off x="-12776220" y="5045417"/>
            <a:ext cx="75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Облегчили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технологии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плагиат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3893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dge 4 contour">
            <a:extLst>
              <a:ext uri="{FF2B5EF4-FFF2-40B4-BE49-F238E27FC236}">
                <a16:creationId xmlns:a16="http://schemas.microsoft.com/office/drawing/2014/main" id="{B85FABC4-FE20-4D51-84CF-C9C6F6F0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8BEB2D4-B8A8-4BA7-AE3E-A9FD835C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332747" cy="8781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EXEMPLES</a:t>
            </a:r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09A3DBE-E7A8-4E7F-97D1-C5C6D7E2B8E8}"/>
              </a:ext>
            </a:extLst>
          </p:cNvPr>
          <p:cNvGrpSpPr/>
          <p:nvPr/>
        </p:nvGrpSpPr>
        <p:grpSpPr>
          <a:xfrm>
            <a:off x="568960" y="1351280"/>
            <a:ext cx="11054080" cy="4988560"/>
            <a:chOff x="568960" y="1351280"/>
            <a:chExt cx="11054080" cy="498856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77836706-0D22-4DB6-B4B9-C3D532F3B45E}"/>
                </a:ext>
              </a:extLst>
            </p:cNvPr>
            <p:cNvSpPr/>
            <p:nvPr/>
          </p:nvSpPr>
          <p:spPr>
            <a:xfrm>
              <a:off x="568960" y="1351280"/>
              <a:ext cx="11054080" cy="49885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linkClick r:id="rId4"/>
              </a:endParaRPr>
            </a:p>
            <a:p>
              <a:pPr algn="ctr"/>
              <a:endParaRPr lang="fr-FR" dirty="0"/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792312FE-41C7-40DF-8D68-7FF5FD04DEB4}"/>
                </a:ext>
              </a:extLst>
            </p:cNvPr>
            <p:cNvSpPr txBox="1"/>
            <p:nvPr/>
          </p:nvSpPr>
          <p:spPr>
            <a:xfrm>
              <a:off x="1756184" y="3486670"/>
              <a:ext cx="4751622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2000" dirty="0">
                  <a:latin typeface="Century Gothic" panose="020B0502020202020204" pitchFamily="34" charset="0"/>
                </a:rPr>
                <a:t>Musique</a:t>
              </a:r>
            </a:p>
            <a:p>
              <a:pPr marL="285750" indent="-285750">
                <a:buFontTx/>
                <a:buChar char="-"/>
              </a:pPr>
              <a:r>
                <a:rPr lang="en-US" sz="2000" dirty="0">
                  <a:latin typeface="Century Gothic" panose="020B0502020202020204" pitchFamily="34" charset="0"/>
                </a:rPr>
                <a:t>Affaire </a:t>
              </a:r>
              <a:r>
                <a:rPr lang="fr-FR" sz="2000" dirty="0">
                  <a:latin typeface="Century Gothic" panose="020B0502020202020204" pitchFamily="34" charset="0"/>
                </a:rPr>
                <a:t>Karl Theodor zu Guttenberg</a:t>
              </a:r>
            </a:p>
            <a:p>
              <a:pPr marL="285750" indent="-285750">
                <a:buFontTx/>
                <a:buChar char="-"/>
              </a:pPr>
              <a:r>
                <a:rPr lang="fr-FR" sz="2000" dirty="0">
                  <a:latin typeface="Century Gothic" panose="020B0502020202020204" pitchFamily="34" charset="0"/>
                </a:rPr>
                <a:t>Gad Elmaleh </a:t>
              </a:r>
            </a:p>
            <a:p>
              <a:pPr marL="285750" indent="-285750">
                <a:buFontTx/>
                <a:buChar char="-"/>
              </a:pPr>
              <a:r>
                <a:rPr lang="fr-FR" sz="2000" dirty="0">
                  <a:latin typeface="Century Gothic" panose="020B0502020202020204" pitchFamily="34" charset="0"/>
                </a:rPr>
                <a:t>Affaire Schavan</a:t>
              </a:r>
            </a:p>
            <a:p>
              <a:pPr marL="285750" indent="-285750">
                <a:buFontTx/>
                <a:buChar char="-"/>
              </a:pPr>
              <a:endParaRPr lang="fr-FR" dirty="0"/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03CAF528-5110-4006-944C-F04B7EE6C9DB}"/>
                </a:ext>
              </a:extLst>
            </p:cNvPr>
            <p:cNvGrpSpPr/>
            <p:nvPr/>
          </p:nvGrpSpPr>
          <p:grpSpPr>
            <a:xfrm>
              <a:off x="1095024" y="2636585"/>
              <a:ext cx="4866221" cy="584775"/>
              <a:chOff x="1077379" y="1927427"/>
              <a:chExt cx="3980396" cy="584775"/>
            </a:xfrm>
          </p:grpSpPr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0D485E7-7C16-4899-BDEE-58CC8DB8BE6B}"/>
                  </a:ext>
                </a:extLst>
              </p:cNvPr>
              <p:cNvSpPr txBox="1"/>
              <p:nvPr/>
            </p:nvSpPr>
            <p:spPr>
              <a:xfrm>
                <a:off x="1637234" y="1927427"/>
                <a:ext cx="34205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dirty="0">
                    <a:solidFill>
                      <a:srgbClr val="333E6B"/>
                    </a:solidFill>
                    <a:latin typeface="Century Gothic" panose="020B0502020202020204" pitchFamily="34" charset="0"/>
                  </a:rPr>
                  <a:t>Plagiat médiatisé:</a:t>
                </a:r>
              </a:p>
            </p:txBody>
          </p:sp>
          <p:pic>
            <p:nvPicPr>
              <p:cNvPr id="8" name="Graphique 7" descr="Hashtag avec un remplissage uni">
                <a:extLst>
                  <a:ext uri="{FF2B5EF4-FFF2-40B4-BE49-F238E27FC236}">
                    <a16:creationId xmlns:a16="http://schemas.microsoft.com/office/drawing/2014/main" id="{9C976978-FCCF-4CD7-9516-19EBB500E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77379" y="1949413"/>
                <a:ext cx="540805" cy="540805"/>
              </a:xfrm>
              <a:prstGeom prst="rect">
                <a:avLst/>
              </a:prstGeom>
            </p:spPr>
          </p:pic>
        </p:grpSp>
        <p:pic>
          <p:nvPicPr>
            <p:cNvPr id="18" name="Image 17" descr="Une image contenant personne, homme, intérieur, souriant&#10;&#10;Description générée automatiquement">
              <a:extLst>
                <a:ext uri="{FF2B5EF4-FFF2-40B4-BE49-F238E27FC236}">
                  <a16:creationId xmlns:a16="http://schemas.microsoft.com/office/drawing/2014/main" id="{59DE09F1-66BB-4964-8B78-19FA9C674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432" y="1490591"/>
              <a:ext cx="2291987" cy="2291987"/>
            </a:xfrm>
            <a:prstGeom prst="rect">
              <a:avLst/>
            </a:prstGeom>
          </p:spPr>
        </p:pic>
        <p:pic>
          <p:nvPicPr>
            <p:cNvPr id="20" name="Image 19" descr="Une image contenant personne, orange&#10;&#10;Description générée automatiquement">
              <a:extLst>
                <a:ext uri="{FF2B5EF4-FFF2-40B4-BE49-F238E27FC236}">
                  <a16:creationId xmlns:a16="http://schemas.microsoft.com/office/drawing/2014/main" id="{D0CC247C-D5CC-4905-B542-E7873D8F7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811" y="3588051"/>
              <a:ext cx="2516082" cy="2516082"/>
            </a:xfrm>
            <a:prstGeom prst="rect">
              <a:avLst/>
            </a:prstGeom>
          </p:spPr>
        </p:pic>
        <p:pic>
          <p:nvPicPr>
            <p:cNvPr id="24" name="Image 23" descr="Une image contenant personne, homme, mur, intérieur&#10;&#10;Description générée automatiquement">
              <a:extLst>
                <a:ext uri="{FF2B5EF4-FFF2-40B4-BE49-F238E27FC236}">
                  <a16:creationId xmlns:a16="http://schemas.microsoft.com/office/drawing/2014/main" id="{BCCB39FB-5206-44AE-B93D-7ADC7BE4D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203" y="1941084"/>
              <a:ext cx="1600438" cy="1600438"/>
            </a:xfrm>
            <a:prstGeom prst="rect">
              <a:avLst/>
            </a:prstGeom>
          </p:spPr>
        </p:pic>
      </p:grpSp>
      <p:pic>
        <p:nvPicPr>
          <p:cNvPr id="22" name="Image 21" descr="Une vieille femme baisse le pouce">
            <a:extLst>
              <a:ext uri="{FF2B5EF4-FFF2-40B4-BE49-F238E27FC236}">
                <a16:creationId xmlns:a16="http://schemas.microsoft.com/office/drawing/2014/main" id="{F1F2734C-3028-4093-9409-CBAC0D612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547" y="2455911"/>
            <a:ext cx="1636505" cy="40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4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dge 5 contour">
            <a:extLst>
              <a:ext uri="{FF2B5EF4-FFF2-40B4-BE49-F238E27FC236}">
                <a16:creationId xmlns:a16="http://schemas.microsoft.com/office/drawing/2014/main" id="{791E79BD-A144-41D1-B491-EF4A60E9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06842" y="291600"/>
            <a:ext cx="644400" cy="644400"/>
          </a:xfrm>
          <a:prstGeom prst="rect">
            <a:avLst/>
          </a:prstGeom>
        </p:spPr>
      </p:pic>
      <p:pic>
        <p:nvPicPr>
          <p:cNvPr id="5" name="Image 4" descr="Un homme d'affaires applaudit à deux mains">
            <a:extLst>
              <a:ext uri="{FF2B5EF4-FFF2-40B4-BE49-F238E27FC236}">
                <a16:creationId xmlns:a16="http://schemas.microsoft.com/office/drawing/2014/main" id="{0CDEC057-6940-41A3-ACD7-A0384C344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989" y="2313928"/>
            <a:ext cx="1782401" cy="425247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9DE7771-BFD4-4D46-96A9-8A65AB1A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00418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0896CB4-4CD1-4EDD-9CDF-F89313616769}"/>
              </a:ext>
            </a:extLst>
          </p:cNvPr>
          <p:cNvSpPr/>
          <p:nvPr/>
        </p:nvSpPr>
        <p:spPr>
          <a:xfrm>
            <a:off x="568960" y="69519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7CE7D8-7F20-4BA4-999A-0BE6CDC8816D}"/>
              </a:ext>
            </a:extLst>
          </p:cNvPr>
          <p:cNvSpPr txBox="1"/>
          <p:nvPr/>
        </p:nvSpPr>
        <p:spPr>
          <a:xfrm>
            <a:off x="3471862" y="8244870"/>
            <a:ext cx="52482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96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К</a:t>
            </a:r>
            <a:r>
              <a:rPr lang="fr-FR" sz="96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онец !</a:t>
            </a:r>
          </a:p>
        </p:txBody>
      </p:sp>
    </p:spTree>
    <p:extLst>
      <p:ext uri="{BB962C8B-B14F-4D97-AF65-F5344CB8AC3E}">
        <p14:creationId xmlns:p14="http://schemas.microsoft.com/office/powerpoint/2010/main" val="41375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ED889D48-5B50-44EE-894B-B46C5AC8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Graphique 4" descr="Badge 5 contour">
            <a:extLst>
              <a:ext uri="{FF2B5EF4-FFF2-40B4-BE49-F238E27FC236}">
                <a16:creationId xmlns:a16="http://schemas.microsoft.com/office/drawing/2014/main" id="{2CE9E6E2-A189-4CE9-A0B2-D1BB5FEAF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976D4C8-C51D-47EB-A7A5-2FEFC85DE89F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7177D0-8CFC-4E9C-BB31-AD7029D44EB2}"/>
              </a:ext>
            </a:extLst>
          </p:cNvPr>
          <p:cNvSpPr txBox="1"/>
          <p:nvPr/>
        </p:nvSpPr>
        <p:spPr>
          <a:xfrm>
            <a:off x="3471862" y="2644170"/>
            <a:ext cx="52482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96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К</a:t>
            </a:r>
            <a:r>
              <a:rPr lang="fr-FR" sz="96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онец !</a:t>
            </a:r>
          </a:p>
        </p:txBody>
      </p:sp>
      <p:pic>
        <p:nvPicPr>
          <p:cNvPr id="12" name="Image 11" descr="Un homme d'affaires applaudit à deux mains">
            <a:extLst>
              <a:ext uri="{FF2B5EF4-FFF2-40B4-BE49-F238E27FC236}">
                <a16:creationId xmlns:a16="http://schemas.microsoft.com/office/drawing/2014/main" id="{F13734E9-67B8-4C18-BC3A-DB0A53788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2313928"/>
            <a:ext cx="1782401" cy="42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4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CFB2034-4657-4FAE-83FC-87E9EC6E6271}"/>
              </a:ext>
            </a:extLst>
          </p:cNvPr>
          <p:cNvSpPr/>
          <p:nvPr/>
        </p:nvSpPr>
        <p:spPr>
          <a:xfrm>
            <a:off x="568960" y="454342"/>
            <a:ext cx="11054080" cy="594931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F7A5072-CE2B-403F-8990-50C19199F3F5}"/>
              </a:ext>
            </a:extLst>
          </p:cNvPr>
          <p:cNvSpPr txBox="1"/>
          <p:nvPr/>
        </p:nvSpPr>
        <p:spPr>
          <a:xfrm>
            <a:off x="5080369" y="6465994"/>
            <a:ext cx="2031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</a:rPr>
              <a:t>https://nuagedemots.co/</a:t>
            </a:r>
          </a:p>
        </p:txBody>
      </p:sp>
      <p:pic>
        <p:nvPicPr>
          <p:cNvPr id="3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C0959F-53A0-41F0-8527-F9F879831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4150" y="-1616076"/>
            <a:ext cx="20180300" cy="10090150"/>
          </a:xfrm>
        </p:spPr>
      </p:pic>
      <p:pic>
        <p:nvPicPr>
          <p:cNvPr id="8" name="Graphique 7" descr="Badge 5 contour">
            <a:extLst>
              <a:ext uri="{FF2B5EF4-FFF2-40B4-BE49-F238E27FC236}">
                <a16:creationId xmlns:a16="http://schemas.microsoft.com/office/drawing/2014/main" id="{63B42F9B-73DF-4175-AA1E-94AE784B9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06842" y="291600"/>
            <a:ext cx="644400" cy="644400"/>
          </a:xfrm>
          <a:prstGeom prst="rect">
            <a:avLst/>
          </a:prstGeom>
        </p:spPr>
      </p:pic>
      <p:pic>
        <p:nvPicPr>
          <p:cNvPr id="9" name="Image 8" descr="Un homme d'affaires applaudit à deux mains">
            <a:extLst>
              <a:ext uri="{FF2B5EF4-FFF2-40B4-BE49-F238E27FC236}">
                <a16:creationId xmlns:a16="http://schemas.microsoft.com/office/drawing/2014/main" id="{42A05883-74CF-41E0-A0DA-B0C02B85B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989" y="2313928"/>
            <a:ext cx="1782401" cy="4252472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35E982F-A4C1-48FE-9765-C9D9383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00418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91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 hidden="1">
            <a:extLst>
              <a:ext uri="{FF2B5EF4-FFF2-40B4-BE49-F238E27FC236}">
                <a16:creationId xmlns:a16="http://schemas.microsoft.com/office/drawing/2014/main" id="{FC5788E9-4980-4580-8BCC-FCC6BD34C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CBCCEE7-99FB-4259-A58C-13D892C9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BIBLIOGRAPHIE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31E0F94-BB8A-45E8-B621-EC4101E1A80E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A837DB-5DBA-4D2A-9EE1-1A88408AD392}"/>
              </a:ext>
            </a:extLst>
          </p:cNvPr>
          <p:cNvSpPr txBox="1"/>
          <p:nvPr/>
        </p:nvSpPr>
        <p:spPr>
          <a:xfrm>
            <a:off x="1054100" y="1825625"/>
            <a:ext cx="388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ПЛАГИАТ » [En ligne : </a:t>
            </a:r>
            <a:r>
              <a:rPr lang="fr-FR" dirty="0">
                <a:effectLst/>
                <a:hlinkClick r:id="rId2"/>
              </a:rPr>
              <a:t>https://ozhegov.slovaronline.com/23061-PLAGIAT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EA0462-27F3-44B8-9936-A74195D6CA14}"/>
              </a:ext>
            </a:extLst>
          </p:cNvPr>
          <p:cNvSpPr txBox="1"/>
          <p:nvPr/>
        </p:nvSpPr>
        <p:spPr>
          <a:xfrm>
            <a:off x="1054100" y="2889056"/>
            <a:ext cx="3886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LAROUSSE, Éditions, « Définitions : plagiat - Dictionnaire de français Larousse », [En ligne : </a:t>
            </a:r>
            <a:r>
              <a:rPr lang="fr-FR" dirty="0">
                <a:effectLst/>
                <a:hlinkClick r:id="rId3"/>
              </a:rPr>
              <a:t>https://www.larousse.fr/dictionnaires/francais/plagiat/61301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301ED1-35A9-4EF4-AC22-27470CD49B16}"/>
              </a:ext>
            </a:extLst>
          </p:cNvPr>
          <p:cNvSpPr txBox="1"/>
          <p:nvPr/>
        </p:nvSpPr>
        <p:spPr>
          <a:xfrm>
            <a:off x="1054100" y="4649924"/>
            <a:ext cx="388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2.2. Survol historique du plagiat », , [En ligne : </a:t>
            </a:r>
            <a:r>
              <a:rPr lang="fr-FR" dirty="0">
                <a:effectLst/>
                <a:hlinkClick r:id="rId4"/>
              </a:rPr>
              <a:t>https://www.institut-numerique.org/22-survol-historique-du-plagiat-52ce6285ef8b8</a:t>
            </a:r>
            <a:r>
              <a:rPr lang="fr-FR" dirty="0">
                <a:effectLst/>
              </a:rPr>
              <a:t>].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CDCACA1-CB85-4471-85A9-FFF3305915DF}"/>
              </a:ext>
            </a:extLst>
          </p:cNvPr>
          <p:cNvSpPr txBox="1"/>
          <p:nvPr/>
        </p:nvSpPr>
        <p:spPr>
          <a:xfrm>
            <a:off x="5425440" y="1825625"/>
            <a:ext cx="4089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5 affaires de plagiat qui ont fait la Une », </a:t>
            </a:r>
            <a:r>
              <a:rPr lang="fr-FR" i="1" dirty="0" err="1">
                <a:effectLst/>
              </a:rPr>
              <a:t>Fidealis</a:t>
            </a:r>
            <a:r>
              <a:rPr lang="fr-FR" dirty="0">
                <a:effectLst/>
              </a:rPr>
              <a:t>, 2019, [En ligne : </a:t>
            </a:r>
            <a:r>
              <a:rPr lang="fr-FR" dirty="0">
                <a:effectLst/>
                <a:hlinkClick r:id="rId5"/>
              </a:rPr>
              <a:t>https://www.fidealis.com/actualite-propriete-intellectuelle/5-affaires-plagiat-une-actualite/</a:t>
            </a:r>
            <a:r>
              <a:rPr lang="fr-FR" dirty="0">
                <a:effectLst/>
              </a:rPr>
              <a:t>].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3DFC06-BD60-4A6E-95D8-83DA8ABEAEDA}"/>
              </a:ext>
            </a:extLst>
          </p:cNvPr>
          <p:cNvSpPr txBox="1"/>
          <p:nvPr/>
        </p:nvSpPr>
        <p:spPr>
          <a:xfrm>
            <a:off x="5406390" y="3366067"/>
            <a:ext cx="41084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07H00, Par E. M. Le 14 juin 2016 À, « Des affaires de plagiat célèbres », [En ligne : </a:t>
            </a:r>
            <a:r>
              <a:rPr lang="fr-FR" dirty="0">
                <a:effectLst/>
                <a:hlinkClick r:id="rId6"/>
              </a:rPr>
              <a:t>https://www.leparisien.fr/culture-loisirs/des-affaires-de-plagiat-celebres-14-06-2016-5881577.php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1348D9-7F5A-4FFB-AEC8-A2B4DE9F6F66}"/>
              </a:ext>
            </a:extLst>
          </p:cNvPr>
          <p:cNvSpPr txBox="1"/>
          <p:nvPr/>
        </p:nvSpPr>
        <p:spPr>
          <a:xfrm>
            <a:off x="5406390" y="5141328"/>
            <a:ext cx="48679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Logiciel anti plagiat | Prévention et détection plagiat » [En ligne : </a:t>
            </a:r>
            <a:r>
              <a:rPr lang="fr-FR" dirty="0">
                <a:effectLst/>
                <a:hlinkClick r:id="rId7"/>
              </a:rPr>
              <a:t>https://www.compilatio.net/</a:t>
            </a:r>
            <a:r>
              <a:rPr lang="fr-FR" dirty="0">
                <a:effectLst/>
              </a:rPr>
              <a:t>]. Consulté le7 octobre 2021.</a:t>
            </a:r>
          </a:p>
        </p:txBody>
      </p:sp>
    </p:spTree>
    <p:extLst>
      <p:ext uri="{BB962C8B-B14F-4D97-AF65-F5344CB8AC3E}">
        <p14:creationId xmlns:p14="http://schemas.microsoft.com/office/powerpoint/2010/main" val="167765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 hidden="1">
            <a:extLst>
              <a:ext uri="{FF2B5EF4-FFF2-40B4-BE49-F238E27FC236}">
                <a16:creationId xmlns:a16="http://schemas.microsoft.com/office/drawing/2014/main" id="{FC5788E9-4980-4580-8BCC-FCC6BD34C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CBCCEE7-99FB-4259-A58C-13D892C9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BIBLIOGRAPHIE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31E0F94-BB8A-45E8-B621-EC4101E1A80E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F528FE-CDE7-46F3-BE9C-6CCE551C5173}"/>
              </a:ext>
            </a:extLst>
          </p:cNvPr>
          <p:cNvSpPr txBox="1"/>
          <p:nvPr/>
        </p:nvSpPr>
        <p:spPr>
          <a:xfrm>
            <a:off x="1143000" y="1749336"/>
            <a:ext cx="3632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effectLst/>
              </a:rPr>
              <a:t>SLATE.FR, « Soupçons de plagiat sur Karl Theodor zu Guttenberg, le ministre allemand de la Défense », [En ligne : </a:t>
            </a:r>
            <a:r>
              <a:rPr lang="fr-FR">
                <a:effectLst/>
                <a:hlinkClick r:id="rId2"/>
              </a:rPr>
              <a:t>http://www.slate.fr/lien/34473/zu-guttenberg-defense-plagiat-these-allemagne</a:t>
            </a:r>
            <a:r>
              <a:rPr lang="fr-FR">
                <a:effectLst/>
              </a:rPr>
              <a:t>]. Consulté le7 octobre 2021.</a:t>
            </a:r>
            <a:endParaRPr lang="fr-FR" dirty="0">
              <a:effectLst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184B07-4D12-4424-B1F1-D7BA0D4CD6A6}"/>
              </a:ext>
            </a:extLst>
          </p:cNvPr>
          <p:cNvSpPr txBox="1"/>
          <p:nvPr/>
        </p:nvSpPr>
        <p:spPr>
          <a:xfrm>
            <a:off x="6299200" y="1632858"/>
            <a:ext cx="4330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Top 10 des affaires de plagiat qui vont détruire ton enfance, tout mais pas Némo | </a:t>
            </a:r>
            <a:r>
              <a:rPr lang="fr-FR" dirty="0" err="1">
                <a:effectLst/>
              </a:rPr>
              <a:t>Topito</a:t>
            </a:r>
            <a:r>
              <a:rPr lang="fr-FR" dirty="0">
                <a:effectLst/>
              </a:rPr>
              <a:t> » [En ligne : </a:t>
            </a:r>
            <a:r>
              <a:rPr lang="fr-FR" dirty="0">
                <a:effectLst/>
                <a:hlinkClick r:id="rId3"/>
              </a:rPr>
              <a:t>https://www.topito.com/top-affaires-plagiat-detruire-enfance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6E427D6-B288-4D8C-A3D3-FC8565740CA5}"/>
              </a:ext>
            </a:extLst>
          </p:cNvPr>
          <p:cNvSpPr txBox="1"/>
          <p:nvPr/>
        </p:nvSpPr>
        <p:spPr>
          <a:xfrm>
            <a:off x="1079500" y="4057660"/>
            <a:ext cx="41891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Le plagiat : une pratique aux lourdes conséquences à ne pas banaliser | » [En ligne : </a:t>
            </a:r>
            <a:r>
              <a:rPr lang="fr-FR" dirty="0">
                <a:effectLst/>
                <a:hlinkClick r:id="rId4"/>
              </a:rPr>
              <a:t>http://www.lecollectif.ca/plagiat-pratique-aux-lourdes-consequences-a-ne-banaliser/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2387A4-5A7E-4834-BCCE-E8B20A99ADA7}"/>
              </a:ext>
            </a:extLst>
          </p:cNvPr>
          <p:cNvSpPr txBox="1"/>
          <p:nvPr/>
        </p:nvSpPr>
        <p:spPr>
          <a:xfrm>
            <a:off x="6299200" y="3383895"/>
            <a:ext cx="5050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Les conséquences du plagiat » [En ligne : </a:t>
            </a:r>
            <a:r>
              <a:rPr lang="fr-FR" dirty="0">
                <a:effectLst/>
                <a:hlinkClick r:id="rId5"/>
              </a:rPr>
              <a:t>https://www.scribbr.fr/le-plagiat/consequences/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DF5FB90-D856-4A71-AD74-E90554974394}"/>
              </a:ext>
            </a:extLst>
          </p:cNvPr>
          <p:cNvSpPr txBox="1"/>
          <p:nvPr/>
        </p:nvSpPr>
        <p:spPr>
          <a:xfrm>
            <a:off x="6299200" y="4347979"/>
            <a:ext cx="50509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POLYTECHNIQUE, </a:t>
            </a:r>
            <a:r>
              <a:rPr lang="fr-FR" dirty="0" err="1">
                <a:effectLst/>
              </a:rPr>
              <a:t>Bibliotheque</a:t>
            </a:r>
            <a:r>
              <a:rPr lang="fr-FR" dirty="0">
                <a:effectLst/>
              </a:rPr>
              <a:t> de l’École, « </a:t>
            </a:r>
            <a:r>
              <a:rPr lang="fr-FR" dirty="0" err="1">
                <a:effectLst/>
              </a:rPr>
              <a:t>Bibliotheque</a:t>
            </a:r>
            <a:r>
              <a:rPr lang="fr-FR" dirty="0">
                <a:effectLst/>
              </a:rPr>
              <a:t> de l’École polytechnique - Accueil site de la </a:t>
            </a:r>
            <a:r>
              <a:rPr lang="fr-FR" dirty="0" err="1">
                <a:effectLst/>
              </a:rPr>
              <a:t>Bibliotheque</a:t>
            </a:r>
            <a:r>
              <a:rPr lang="fr-FR" dirty="0">
                <a:effectLst/>
              </a:rPr>
              <a:t> », [En ligne : </a:t>
            </a:r>
            <a:r>
              <a:rPr lang="fr-FR" dirty="0">
                <a:effectLst/>
                <a:hlinkClick r:id="rId6"/>
              </a:rPr>
              <a:t>https://www.polytechnique.edu/bibliotheque/fr/cons%C3%A9quences-et-sanctions-du-plagiat</a:t>
            </a:r>
            <a:r>
              <a:rPr lang="fr-FR" dirty="0">
                <a:effectLst/>
              </a:rPr>
              <a:t>]. Consulté le7 octobre 2021.</a:t>
            </a:r>
          </a:p>
        </p:txBody>
      </p:sp>
    </p:spTree>
    <p:extLst>
      <p:ext uri="{BB962C8B-B14F-4D97-AF65-F5344CB8AC3E}">
        <p14:creationId xmlns:p14="http://schemas.microsoft.com/office/powerpoint/2010/main" val="203005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C79D7B15-6267-47BC-96FA-7C2E0282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2328976-DB27-410C-91AB-B1F6430F49ED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Graphique 3" descr="Badge 1 contour">
            <a:extLst>
              <a:ext uri="{FF2B5EF4-FFF2-40B4-BE49-F238E27FC236}">
                <a16:creationId xmlns:a16="http://schemas.microsoft.com/office/drawing/2014/main" id="{D52AAFC5-965E-4723-A72B-E7121EA57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14964" y="1894771"/>
            <a:ext cx="645160" cy="6451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9F83F06-3DDD-4EDA-97BD-6FF1A426CEE7}"/>
              </a:ext>
            </a:extLst>
          </p:cNvPr>
          <p:cNvSpPr txBox="1"/>
          <p:nvPr/>
        </p:nvSpPr>
        <p:spPr>
          <a:xfrm>
            <a:off x="-3569804" y="1893600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Definitions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Graphique 5" descr="Badge contour">
            <a:extLst>
              <a:ext uri="{FF2B5EF4-FFF2-40B4-BE49-F238E27FC236}">
                <a16:creationId xmlns:a16="http://schemas.microsoft.com/office/drawing/2014/main" id="{71BA44FA-2B06-42CA-BFDB-963F4DC51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163426" y="2678400"/>
            <a:ext cx="644400" cy="64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8524C7D-E95B-4BD4-80B8-AA1328144CC1}"/>
              </a:ext>
            </a:extLst>
          </p:cNvPr>
          <p:cNvSpPr txBox="1"/>
          <p:nvPr/>
        </p:nvSpPr>
        <p:spPr>
          <a:xfrm>
            <a:off x="-4514234" y="2678400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Evolutions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Graphique 7" descr="Badge 3 contour">
            <a:extLst>
              <a:ext uri="{FF2B5EF4-FFF2-40B4-BE49-F238E27FC236}">
                <a16:creationId xmlns:a16="http://schemas.microsoft.com/office/drawing/2014/main" id="{3571B36A-DDDE-469E-9042-614E927CA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532873" y="3463200"/>
            <a:ext cx="644400" cy="644400"/>
          </a:xfrm>
          <a:prstGeom prst="rect">
            <a:avLst/>
          </a:prstGeom>
        </p:spPr>
      </p:pic>
      <p:pic>
        <p:nvPicPr>
          <p:cNvPr id="9" name="Graphique 8" descr="Badge 4 contour">
            <a:extLst>
              <a:ext uri="{FF2B5EF4-FFF2-40B4-BE49-F238E27FC236}">
                <a16:creationId xmlns:a16="http://schemas.microsoft.com/office/drawing/2014/main" id="{4A979B0C-D8BC-4BBB-AA85-957DEF20EF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7410763" y="4248000"/>
            <a:ext cx="644400" cy="644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9B97A30-310B-4F1D-91C7-12FD5E0C4724}"/>
              </a:ext>
            </a:extLst>
          </p:cNvPr>
          <p:cNvSpPr txBox="1"/>
          <p:nvPr/>
        </p:nvSpPr>
        <p:spPr>
          <a:xfrm>
            <a:off x="-5888473" y="3463200"/>
            <a:ext cx="358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Conséquences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7D38B0-9916-439E-B967-BAEC06B138A2}"/>
              </a:ext>
            </a:extLst>
          </p:cNvPr>
          <p:cNvSpPr txBox="1"/>
          <p:nvPr/>
        </p:nvSpPr>
        <p:spPr>
          <a:xfrm>
            <a:off x="-6766363" y="4248000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Exemples</a:t>
            </a:r>
          </a:p>
        </p:txBody>
      </p:sp>
      <p:pic>
        <p:nvPicPr>
          <p:cNvPr id="12" name="Graphique 11" descr="Badge 5 contour">
            <a:extLst>
              <a:ext uri="{FF2B5EF4-FFF2-40B4-BE49-F238E27FC236}">
                <a16:creationId xmlns:a16="http://schemas.microsoft.com/office/drawing/2014/main" id="{C0D48FE4-F50F-47D4-ADEE-98C1ECBA8D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8385412" y="5029200"/>
            <a:ext cx="644400" cy="64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5513572-C380-4E41-AC83-45E0811F78D2}"/>
              </a:ext>
            </a:extLst>
          </p:cNvPr>
          <p:cNvSpPr txBox="1"/>
          <p:nvPr/>
        </p:nvSpPr>
        <p:spPr>
          <a:xfrm>
            <a:off x="-7741012" y="5032800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Conclusion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0243F79-F921-4C5D-9C09-720E585A7769}"/>
              </a:ext>
            </a:extLst>
          </p:cNvPr>
          <p:cNvGrpSpPr/>
          <p:nvPr/>
        </p:nvGrpSpPr>
        <p:grpSpPr>
          <a:xfrm>
            <a:off x="13145410" y="2247893"/>
            <a:ext cx="2409432" cy="4232048"/>
            <a:chOff x="9429751" y="2247893"/>
            <a:chExt cx="2409432" cy="4232048"/>
          </a:xfrm>
        </p:grpSpPr>
        <p:pic>
          <p:nvPicPr>
            <p:cNvPr id="19" name="Image 18" descr="Young boy holding sign">
              <a:extLst>
                <a:ext uri="{FF2B5EF4-FFF2-40B4-BE49-F238E27FC236}">
                  <a16:creationId xmlns:a16="http://schemas.microsoft.com/office/drawing/2014/main" id="{52602D85-E1E3-44CB-BA1C-12E37576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51" y="2247893"/>
              <a:ext cx="2409432" cy="4232048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8D1B4B3A-2F81-49D2-9436-065A284F6081}"/>
                </a:ext>
              </a:extLst>
            </p:cNvPr>
            <p:cNvSpPr txBox="1"/>
            <p:nvPr/>
          </p:nvSpPr>
          <p:spPr>
            <a:xfrm>
              <a:off x="9646524" y="2470083"/>
              <a:ext cx="2142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+ Nuages de Mots</a:t>
              </a:r>
            </a:p>
            <a:p>
              <a:endParaRPr lang="en-US" sz="1600" b="1" dirty="0">
                <a:solidFill>
                  <a:srgbClr val="333E6B"/>
                </a:solidFill>
                <a:latin typeface="Century Gothic" panose="020B0502020202020204" pitchFamily="34" charset="0"/>
              </a:endParaRPr>
            </a:p>
            <a:p>
              <a:r>
                <a:rPr lang="en-US" sz="16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+ Bibliographie</a:t>
              </a:r>
              <a:endParaRPr lang="fr-FR" sz="1600" b="1" dirty="0">
                <a:solidFill>
                  <a:srgbClr val="333E6B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0BBDBDB3-99FE-4CE0-BBB5-C8DFED69641C}"/>
              </a:ext>
            </a:extLst>
          </p:cNvPr>
          <p:cNvSpPr txBox="1"/>
          <p:nvPr/>
        </p:nvSpPr>
        <p:spPr>
          <a:xfrm>
            <a:off x="1058040" y="1939853"/>
            <a:ext cx="3764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Что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такое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плагиат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0B8D41-CF40-40E5-8741-6E2AA8AB583D}"/>
              </a:ext>
            </a:extLst>
          </p:cNvPr>
          <p:cNvSpPr txBox="1"/>
          <p:nvPr/>
        </p:nvSpPr>
        <p:spPr>
          <a:xfrm>
            <a:off x="1042408" y="4437314"/>
            <a:ext cx="6043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долго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это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продолжается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51A8A06-62ED-4332-ADD9-E41C46579EA5}"/>
              </a:ext>
            </a:extLst>
          </p:cNvPr>
          <p:cNvSpPr txBox="1"/>
          <p:nvPr/>
        </p:nvSpPr>
        <p:spPr>
          <a:xfrm>
            <a:off x="1058040" y="2551457"/>
            <a:ext cx="4724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она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развивалась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69A5AA5-9DEF-40D9-8693-006748FC090C}"/>
              </a:ext>
            </a:extLst>
          </p:cNvPr>
          <p:cNvSpPr txBox="1"/>
          <p:nvPr/>
        </p:nvSpPr>
        <p:spPr>
          <a:xfrm>
            <a:off x="1058040" y="3214778"/>
            <a:ext cx="5324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она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обнаруживается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A33A05D-E57B-41C6-9DEA-5780C2FAF8C0}"/>
              </a:ext>
            </a:extLst>
          </p:cNvPr>
          <p:cNvSpPr txBox="1"/>
          <p:nvPr/>
        </p:nvSpPr>
        <p:spPr>
          <a:xfrm>
            <a:off x="1058040" y="3822881"/>
            <a:ext cx="5462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Есть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известные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примеры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0571C3A-15A0-46EC-A7FE-AD4C2C3A19C0}"/>
              </a:ext>
            </a:extLst>
          </p:cNvPr>
          <p:cNvSpPr txBox="1"/>
          <p:nvPr/>
        </p:nvSpPr>
        <p:spPr>
          <a:xfrm>
            <a:off x="1042408" y="5045417"/>
            <a:ext cx="75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Облегчили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технологии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плагиат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pic>
        <p:nvPicPr>
          <p:cNvPr id="34" name="Graphique 33" descr="Livres avec un remplissage uni">
            <a:extLst>
              <a:ext uri="{FF2B5EF4-FFF2-40B4-BE49-F238E27FC236}">
                <a16:creationId xmlns:a16="http://schemas.microsoft.com/office/drawing/2014/main" id="{905CC126-08C4-412D-8A90-46CBA461C7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43072" y="2668370"/>
            <a:ext cx="2170061" cy="21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8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E7DEF2C-D265-44D7-B7B8-765D8CEE8EBD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D0B943-ECF7-47DD-AA5F-37EA2DF5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332747" cy="8781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SOMMAIRE</a:t>
            </a:r>
            <a:endParaRPr lang="fr-FR" dirty="0"/>
          </a:p>
        </p:txBody>
      </p:sp>
      <p:pic>
        <p:nvPicPr>
          <p:cNvPr id="11" name="Graphique 10" descr="Badge 1 contour">
            <a:extLst>
              <a:ext uri="{FF2B5EF4-FFF2-40B4-BE49-F238E27FC236}">
                <a16:creationId xmlns:a16="http://schemas.microsoft.com/office/drawing/2014/main" id="{A0419BC0-C5FA-4E03-B7D2-30E6B4F5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669" y="1894242"/>
            <a:ext cx="645160" cy="64516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D740E28-FDDF-48C9-A2CD-279DBBA6B35C}"/>
              </a:ext>
            </a:extLst>
          </p:cNvPr>
          <p:cNvSpPr txBox="1"/>
          <p:nvPr/>
        </p:nvSpPr>
        <p:spPr>
          <a:xfrm>
            <a:off x="1857829" y="1893071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Definitions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Graphique 13" descr="Badge contour">
            <a:extLst>
              <a:ext uri="{FF2B5EF4-FFF2-40B4-BE49-F238E27FC236}">
                <a16:creationId xmlns:a16="http://schemas.microsoft.com/office/drawing/2014/main" id="{26D71931-1B6B-42B0-BE3D-8D5FD80D5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2669" y="2679503"/>
            <a:ext cx="644400" cy="6444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A4BBD55-7AA4-4FFE-8398-AE30616DF388}"/>
              </a:ext>
            </a:extLst>
          </p:cNvPr>
          <p:cNvSpPr txBox="1"/>
          <p:nvPr/>
        </p:nvSpPr>
        <p:spPr>
          <a:xfrm>
            <a:off x="1857069" y="267950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Evolutions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Graphique 16" descr="Badge 3 contour">
            <a:extLst>
              <a:ext uri="{FF2B5EF4-FFF2-40B4-BE49-F238E27FC236}">
                <a16:creationId xmlns:a16="http://schemas.microsoft.com/office/drawing/2014/main" id="{EAD9B67A-96E8-4C89-89B5-CC0390F2C4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877" y="3464004"/>
            <a:ext cx="644400" cy="644400"/>
          </a:xfrm>
          <a:prstGeom prst="rect">
            <a:avLst/>
          </a:prstGeom>
        </p:spPr>
      </p:pic>
      <p:pic>
        <p:nvPicPr>
          <p:cNvPr id="19" name="Graphique 18" descr="Badge 4 contour">
            <a:extLst>
              <a:ext uri="{FF2B5EF4-FFF2-40B4-BE49-F238E27FC236}">
                <a16:creationId xmlns:a16="http://schemas.microsoft.com/office/drawing/2014/main" id="{D0B39408-6FE1-412E-9269-DAB73BA1AE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7877" y="4246574"/>
            <a:ext cx="644400" cy="64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F6731CB-245E-46D8-9066-DD469F5BE617}"/>
              </a:ext>
            </a:extLst>
          </p:cNvPr>
          <p:cNvSpPr txBox="1"/>
          <p:nvPr/>
        </p:nvSpPr>
        <p:spPr>
          <a:xfrm>
            <a:off x="1857069" y="3463038"/>
            <a:ext cx="358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Conséquences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79AEF0-58B8-464A-987A-7FC95712649A}"/>
              </a:ext>
            </a:extLst>
          </p:cNvPr>
          <p:cNvSpPr txBox="1"/>
          <p:nvPr/>
        </p:nvSpPr>
        <p:spPr>
          <a:xfrm>
            <a:off x="1852277" y="424657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Exemples</a:t>
            </a:r>
          </a:p>
        </p:txBody>
      </p:sp>
      <p:pic>
        <p:nvPicPr>
          <p:cNvPr id="23" name="Graphique 22" descr="Badge 5 contour">
            <a:extLst>
              <a:ext uri="{FF2B5EF4-FFF2-40B4-BE49-F238E27FC236}">
                <a16:creationId xmlns:a16="http://schemas.microsoft.com/office/drawing/2014/main" id="{BB1BA2C0-6CC2-4C74-83D8-3A6C55080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7877" y="5028179"/>
            <a:ext cx="644400" cy="6444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DAF15E7F-55EF-42B9-9D45-3C1004D9C712}"/>
              </a:ext>
            </a:extLst>
          </p:cNvPr>
          <p:cNvSpPr txBox="1"/>
          <p:nvPr/>
        </p:nvSpPr>
        <p:spPr>
          <a:xfrm>
            <a:off x="1852277" y="5033005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Conclusion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2" name="Graphique 21" descr="Badge 1 contour">
            <a:extLst>
              <a:ext uri="{FF2B5EF4-FFF2-40B4-BE49-F238E27FC236}">
                <a16:creationId xmlns:a16="http://schemas.microsoft.com/office/drawing/2014/main" id="{26414E88-E6D5-4633-94FA-0EB0C53B3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111730" y="290830"/>
            <a:ext cx="645160" cy="64516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1C6C664D-8795-4BA2-BE0E-3E44CBD2DC2E}"/>
              </a:ext>
            </a:extLst>
          </p:cNvPr>
          <p:cNvGrpSpPr/>
          <p:nvPr/>
        </p:nvGrpSpPr>
        <p:grpSpPr>
          <a:xfrm>
            <a:off x="9429751" y="2247893"/>
            <a:ext cx="2409432" cy="4232048"/>
            <a:chOff x="9429751" y="2247893"/>
            <a:chExt cx="2409432" cy="4232048"/>
          </a:xfrm>
        </p:grpSpPr>
        <p:pic>
          <p:nvPicPr>
            <p:cNvPr id="25" name="Image 24" descr="Young boy holding sign">
              <a:extLst>
                <a:ext uri="{FF2B5EF4-FFF2-40B4-BE49-F238E27FC236}">
                  <a16:creationId xmlns:a16="http://schemas.microsoft.com/office/drawing/2014/main" id="{9126F076-EA84-432D-B20C-C971CAF2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51" y="2247893"/>
              <a:ext cx="2409432" cy="4232048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4420518F-757D-4EC0-9AA2-BFEEDCC3EF0D}"/>
                </a:ext>
              </a:extLst>
            </p:cNvPr>
            <p:cNvSpPr txBox="1"/>
            <p:nvPr/>
          </p:nvSpPr>
          <p:spPr>
            <a:xfrm>
              <a:off x="9652243" y="2492906"/>
              <a:ext cx="2142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+ Nuages de Mots</a:t>
              </a:r>
            </a:p>
            <a:p>
              <a:endParaRPr lang="en-US" sz="1600" b="1" dirty="0">
                <a:solidFill>
                  <a:srgbClr val="333E6B"/>
                </a:solidFill>
                <a:latin typeface="Century Gothic" panose="020B0502020202020204" pitchFamily="34" charset="0"/>
              </a:endParaRPr>
            </a:p>
            <a:p>
              <a:r>
                <a:rPr lang="en-US" sz="16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+ Bibliographie </a:t>
              </a:r>
              <a:endParaRPr lang="fr-FR" sz="1600" b="1" dirty="0">
                <a:solidFill>
                  <a:srgbClr val="333E6B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6" name="Image 25" descr="Zakenman, vuist op kin">
            <a:extLst>
              <a:ext uri="{FF2B5EF4-FFF2-40B4-BE49-F238E27FC236}">
                <a16:creationId xmlns:a16="http://schemas.microsoft.com/office/drawing/2014/main" id="{4C9D092A-F49C-466E-BCC7-139C30DA57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354" y="2628900"/>
            <a:ext cx="1220395" cy="40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5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dge 1 contour">
            <a:extLst>
              <a:ext uri="{FF2B5EF4-FFF2-40B4-BE49-F238E27FC236}">
                <a16:creationId xmlns:a16="http://schemas.microsoft.com/office/drawing/2014/main" id="{0EABDB8B-7574-498B-9ACC-A077E3D4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7430" y="290830"/>
            <a:ext cx="645160" cy="64516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0149BEC3-08DE-4075-B0C1-01507956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3327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DEFINITIONS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4EF9B70-C204-4C3D-B361-8A58AF8BF26E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0F3AE0A-B96E-4E0F-805D-2D4E3F497F52}"/>
              </a:ext>
            </a:extLst>
          </p:cNvPr>
          <p:cNvSpPr txBox="1"/>
          <p:nvPr/>
        </p:nvSpPr>
        <p:spPr>
          <a:xfrm>
            <a:off x="1665809" y="2541315"/>
            <a:ext cx="93939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плагиат, плаги′ат, -а, м. </a:t>
            </a:r>
            <a:r>
              <a:rPr lang="ru-RU" sz="2000" dirty="0">
                <a:latin typeface="Century Gothic" panose="020B0502020202020204" pitchFamily="34" charset="0"/>
              </a:rPr>
              <a:t>Выдача чужого произведения за своё или 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ru-RU" sz="2000" dirty="0">
                <a:latin typeface="Century Gothic" panose="020B0502020202020204" pitchFamily="34" charset="0"/>
              </a:rPr>
              <a:t>незаконное опубликование чужого произведения под своим именем, 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ru-RU" sz="2000" dirty="0">
                <a:latin typeface="Century Gothic" panose="020B0502020202020204" pitchFamily="34" charset="0"/>
              </a:rPr>
              <a:t>присвоение авторства.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8ABF418-71AF-4B06-8661-730A881AF8FA}"/>
              </a:ext>
            </a:extLst>
          </p:cNvPr>
          <p:cNvGrpSpPr/>
          <p:nvPr/>
        </p:nvGrpSpPr>
        <p:grpSpPr>
          <a:xfrm>
            <a:off x="1077379" y="1927427"/>
            <a:ext cx="3980396" cy="584775"/>
            <a:chOff x="1077379" y="1927427"/>
            <a:chExt cx="3980396" cy="584775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52FF340-C0C1-49A5-A9DC-62B1BA6EDBF1}"/>
                </a:ext>
              </a:extLst>
            </p:cNvPr>
            <p:cNvSpPr txBox="1"/>
            <p:nvPr/>
          </p:nvSpPr>
          <p:spPr>
            <a:xfrm>
              <a:off x="1637234" y="1927427"/>
              <a:ext cx="342054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az-Cyrl-AZ" sz="32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О</a:t>
              </a:r>
              <a:r>
                <a:rPr lang="fr-FR" sz="32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пределения :</a:t>
              </a:r>
            </a:p>
          </p:txBody>
        </p:sp>
        <p:pic>
          <p:nvPicPr>
            <p:cNvPr id="14" name="Graphique 13" descr="Hashtag avec un remplissage uni">
              <a:extLst>
                <a:ext uri="{FF2B5EF4-FFF2-40B4-BE49-F238E27FC236}">
                  <a16:creationId xmlns:a16="http://schemas.microsoft.com/office/drawing/2014/main" id="{85D877CF-09A1-4B2B-AAAE-5362CE807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7379" y="1949413"/>
              <a:ext cx="540805" cy="540805"/>
            </a:xfrm>
            <a:prstGeom prst="rect">
              <a:avLst/>
            </a:prstGeom>
          </p:spPr>
        </p:pic>
      </p:grpSp>
      <p:pic>
        <p:nvPicPr>
          <p:cNvPr id="18" name="Image 17" descr="Zakenman, vuist op kin">
            <a:extLst>
              <a:ext uri="{FF2B5EF4-FFF2-40B4-BE49-F238E27FC236}">
                <a16:creationId xmlns:a16="http://schemas.microsoft.com/office/drawing/2014/main" id="{E79252C7-6A8E-4984-846F-DF0134D34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54" y="2628900"/>
            <a:ext cx="1220395" cy="4023850"/>
          </a:xfrm>
          <a:prstGeom prst="rect">
            <a:avLst/>
          </a:prstGeom>
        </p:spPr>
      </p:pic>
      <p:pic>
        <p:nvPicPr>
          <p:cNvPr id="19" name="Graphique 18" descr="Hashtag avec un remplissage uni">
            <a:extLst>
              <a:ext uri="{FF2B5EF4-FFF2-40B4-BE49-F238E27FC236}">
                <a16:creationId xmlns:a16="http://schemas.microsoft.com/office/drawing/2014/main" id="{359A3BB9-D2A3-4C8C-ADCB-5C24A6BCC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379" y="3899995"/>
            <a:ext cx="540805" cy="54080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770024C-0007-4B50-883F-1EDFD18CEE96}"/>
              </a:ext>
            </a:extLst>
          </p:cNvPr>
          <p:cNvSpPr txBox="1"/>
          <p:nvPr/>
        </p:nvSpPr>
        <p:spPr>
          <a:xfrm>
            <a:off x="1637234" y="3878009"/>
            <a:ext cx="3420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Definition</a:t>
            </a:r>
            <a:r>
              <a:rPr lang="fr-FR" sz="32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 :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B0B558B-FDAC-4E80-8B31-D33A4E4327DB}"/>
              </a:ext>
            </a:extLst>
          </p:cNvPr>
          <p:cNvSpPr txBox="1"/>
          <p:nvPr/>
        </p:nvSpPr>
        <p:spPr>
          <a:xfrm>
            <a:off x="1665809" y="4621775"/>
            <a:ext cx="9134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entury Gothic" panose="020B0502020202020204" pitchFamily="34" charset="0"/>
              </a:rPr>
              <a:t>Plagiat n.m </a:t>
            </a:r>
            <a:r>
              <a:rPr lang="fr-FR" sz="2000" dirty="0">
                <a:latin typeface="Century Gothic" panose="020B0502020202020204" pitchFamily="34" charset="0"/>
              </a:rPr>
              <a:t>Acte de quelqu'un qui, dans le domaine artistique ou littéraire, donne pour sien ce qu'il a pris à l'œuvre d'un autre. </a:t>
            </a:r>
          </a:p>
        </p:txBody>
      </p:sp>
    </p:spTree>
    <p:extLst>
      <p:ext uri="{BB962C8B-B14F-4D97-AF65-F5344CB8AC3E}">
        <p14:creationId xmlns:p14="http://schemas.microsoft.com/office/powerpoint/2010/main" val="218129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dge contour">
            <a:extLst>
              <a:ext uri="{FF2B5EF4-FFF2-40B4-BE49-F238E27FC236}">
                <a16:creationId xmlns:a16="http://schemas.microsoft.com/office/drawing/2014/main" id="{F152EA71-F05D-4E89-BAAD-9C99BC439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80234" y="291600"/>
            <a:ext cx="649224" cy="64922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2A1B87D-E2E1-47BA-9755-FEE07E1E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47898" y="333041"/>
            <a:ext cx="33327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EVOLUTIONS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3C2A19A-94C8-4ABE-9D5F-572D0F8C1CFC}"/>
              </a:ext>
            </a:extLst>
          </p:cNvPr>
          <p:cNvGrpSpPr/>
          <p:nvPr/>
        </p:nvGrpSpPr>
        <p:grpSpPr>
          <a:xfrm>
            <a:off x="568960" y="6939280"/>
            <a:ext cx="11054080" cy="4988560"/>
            <a:chOff x="568960" y="1351280"/>
            <a:chExt cx="11054080" cy="498856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93F43126-D58F-4AC2-ABF7-D471C4089340}"/>
                </a:ext>
              </a:extLst>
            </p:cNvPr>
            <p:cNvSpPr/>
            <p:nvPr/>
          </p:nvSpPr>
          <p:spPr>
            <a:xfrm>
              <a:off x="568960" y="1351280"/>
              <a:ext cx="11054080" cy="49885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F713D729-BC30-434B-A8AB-66E86EB20342}"/>
                </a:ext>
              </a:extLst>
            </p:cNvPr>
            <p:cNvGrpSpPr/>
            <p:nvPr/>
          </p:nvGrpSpPr>
          <p:grpSpPr>
            <a:xfrm>
              <a:off x="1077379" y="1652784"/>
              <a:ext cx="6256871" cy="584775"/>
              <a:chOff x="1077379" y="1927427"/>
              <a:chExt cx="6256871" cy="584775"/>
            </a:xfrm>
          </p:grpSpPr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451AACD9-F0A2-48EA-A89A-BAE458384E1A}"/>
                  </a:ext>
                </a:extLst>
              </p:cNvPr>
              <p:cNvSpPr txBox="1"/>
              <p:nvPr/>
            </p:nvSpPr>
            <p:spPr>
              <a:xfrm>
                <a:off x="1637234" y="1927427"/>
                <a:ext cx="56970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dirty="0">
                    <a:solidFill>
                      <a:srgbClr val="333E6B"/>
                    </a:solidFill>
                    <a:latin typeface="Century Gothic" panose="020B0502020202020204" pitchFamily="34" charset="0"/>
                  </a:rPr>
                  <a:t> Evolution du terme Plagiat:</a:t>
                </a:r>
              </a:p>
            </p:txBody>
          </p:sp>
          <p:pic>
            <p:nvPicPr>
              <p:cNvPr id="18" name="Graphique 17" descr="Hashtag avec un remplissage uni">
                <a:extLst>
                  <a:ext uri="{FF2B5EF4-FFF2-40B4-BE49-F238E27FC236}">
                    <a16:creationId xmlns:a16="http://schemas.microsoft.com/office/drawing/2014/main" id="{1CBBFCD9-5F6D-4F5D-B51A-80E379E4F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77379" y="1949413"/>
                <a:ext cx="540805" cy="540805"/>
              </a:xfrm>
              <a:prstGeom prst="rect">
                <a:avLst/>
              </a:prstGeom>
            </p:spPr>
          </p:pic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CFB032E-B670-4182-BE67-2ED69A379078}"/>
                </a:ext>
              </a:extLst>
            </p:cNvPr>
            <p:cNvSpPr txBox="1"/>
            <p:nvPr/>
          </p:nvSpPr>
          <p:spPr>
            <a:xfrm>
              <a:off x="1765300" y="2140026"/>
              <a:ext cx="609600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 “Plagiare” - Kidnapper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 Culture “Orale”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 Moyen Age (Ecriture manuscrite)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 XVème - Imprimerie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 XIXème - Humanisme → Propriété intellectuelle</a:t>
              </a:r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631C773A-5922-4DEF-972D-013B72B8E31E}"/>
                </a:ext>
              </a:extLst>
            </p:cNvPr>
            <p:cNvGrpSpPr/>
            <p:nvPr/>
          </p:nvGrpSpPr>
          <p:grpSpPr>
            <a:xfrm>
              <a:off x="1077379" y="3773505"/>
              <a:ext cx="6256871" cy="584775"/>
              <a:chOff x="1077379" y="1927427"/>
              <a:chExt cx="6256871" cy="584775"/>
            </a:xfrm>
          </p:grpSpPr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51F16D6-645D-4E25-913F-63CD81DF964C}"/>
                  </a:ext>
                </a:extLst>
              </p:cNvPr>
              <p:cNvSpPr txBox="1"/>
              <p:nvPr/>
            </p:nvSpPr>
            <p:spPr>
              <a:xfrm>
                <a:off x="1637234" y="1927427"/>
                <a:ext cx="56970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dirty="0">
                    <a:solidFill>
                      <a:srgbClr val="333E6B"/>
                    </a:solidFill>
                    <a:latin typeface="Century Gothic" panose="020B0502020202020204" pitchFamily="34" charset="0"/>
                  </a:rPr>
                  <a:t>De nos jours :</a:t>
                </a:r>
              </a:p>
            </p:txBody>
          </p:sp>
          <p:pic>
            <p:nvPicPr>
              <p:cNvPr id="16" name="Graphique 15" descr="Hashtag avec un remplissage uni">
                <a:extLst>
                  <a:ext uri="{FF2B5EF4-FFF2-40B4-BE49-F238E27FC236}">
                    <a16:creationId xmlns:a16="http://schemas.microsoft.com/office/drawing/2014/main" id="{2459F94F-6F6B-418C-ACC8-3A778AAD2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77379" y="1949413"/>
                <a:ext cx="540805" cy="540805"/>
              </a:xfrm>
              <a:prstGeom prst="rect">
                <a:avLst/>
              </a:prstGeom>
            </p:spPr>
          </p:pic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F4D43B3-9198-45C1-9AF8-322346BFC9EC}"/>
                </a:ext>
              </a:extLst>
            </p:cNvPr>
            <p:cNvSpPr txBox="1"/>
            <p:nvPr/>
          </p:nvSpPr>
          <p:spPr>
            <a:xfrm>
              <a:off x="1765300" y="4286180"/>
              <a:ext cx="6096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Plus simple (Internet)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Plus fréquent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Plus facilement détectable (Internet / Logiciels)</a:t>
              </a: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47118FFF-76FA-43E8-9284-69512822D607}"/>
                </a:ext>
              </a:extLst>
            </p:cNvPr>
            <p:cNvGrpSpPr/>
            <p:nvPr/>
          </p:nvGrpSpPr>
          <p:grpSpPr>
            <a:xfrm>
              <a:off x="1077379" y="5320678"/>
              <a:ext cx="9242926" cy="816346"/>
              <a:chOff x="1132974" y="5647251"/>
              <a:chExt cx="9242926" cy="816346"/>
            </a:xfrm>
          </p:grpSpPr>
          <p:pic>
            <p:nvPicPr>
              <p:cNvPr id="13" name="Graphique 12" descr="Ligne fléchée : légèrement incurvée avec un remplissage uni">
                <a:extLst>
                  <a:ext uri="{FF2B5EF4-FFF2-40B4-BE49-F238E27FC236}">
                    <a16:creationId xmlns:a16="http://schemas.microsoft.com/office/drawing/2014/main" id="{9FF536F7-E239-4F94-A5F9-80579381D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2974" y="5647251"/>
                <a:ext cx="632326" cy="632326"/>
              </a:xfrm>
              <a:prstGeom prst="rect">
                <a:avLst/>
              </a:prstGeom>
            </p:spPr>
          </p:pic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BF5A3A22-722A-46B2-9D64-DF9E93C9F788}"/>
                  </a:ext>
                </a:extLst>
              </p:cNvPr>
              <p:cNvSpPr txBox="1"/>
              <p:nvPr/>
            </p:nvSpPr>
            <p:spPr>
              <a:xfrm>
                <a:off x="1765300" y="5755711"/>
                <a:ext cx="86106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2000" b="0" i="0" u="none" strike="noStrike" dirty="0">
                    <a:solidFill>
                      <a:srgbClr val="000000"/>
                    </a:solidFill>
                    <a:effectLst/>
                    <a:latin typeface="Century Gothic" panose="020B0502020202020204" pitchFamily="34" charset="0"/>
                  </a:rPr>
                  <a:t>Plagiats réalisés des dizaines d’années auparavant maintenant plus </a:t>
                </a:r>
                <a:r>
                  <a:rPr lang="fr-FR" sz="2000" b="1" i="0" u="none" strike="noStrike" dirty="0">
                    <a:solidFill>
                      <a:srgbClr val="000000"/>
                    </a:solidFill>
                    <a:effectLst/>
                    <a:latin typeface="Century Gothic" panose="020B0502020202020204" pitchFamily="34" charset="0"/>
                  </a:rPr>
                  <a:t>facilement repérables </a:t>
                </a:r>
                <a:endParaRPr lang="fr-FR" sz="2000" b="1" dirty="0">
                  <a:effectLst/>
                  <a:latin typeface="Century Gothic" panose="020B0502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22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dge contour">
            <a:extLst>
              <a:ext uri="{FF2B5EF4-FFF2-40B4-BE49-F238E27FC236}">
                <a16:creationId xmlns:a16="http://schemas.microsoft.com/office/drawing/2014/main" id="{B8F88571-B2EC-4057-80BB-26021B88F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9224" cy="64922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252B8F3-6E48-4AAD-BA26-92FAC79F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3327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EVOLUTIONS</a:t>
            </a:r>
            <a:endParaRPr lang="fr-FR" dirty="0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932D616-D3EB-4443-AFFD-C9E2AC583643}"/>
              </a:ext>
            </a:extLst>
          </p:cNvPr>
          <p:cNvGrpSpPr/>
          <p:nvPr/>
        </p:nvGrpSpPr>
        <p:grpSpPr>
          <a:xfrm>
            <a:off x="568960" y="1351280"/>
            <a:ext cx="11054080" cy="4988560"/>
            <a:chOff x="568960" y="1351280"/>
            <a:chExt cx="11054080" cy="4988560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11AF6F9-4A9A-46AF-B261-C954595E87AB}"/>
                </a:ext>
              </a:extLst>
            </p:cNvPr>
            <p:cNvSpPr/>
            <p:nvPr/>
          </p:nvSpPr>
          <p:spPr>
            <a:xfrm>
              <a:off x="568960" y="1351280"/>
              <a:ext cx="11054080" cy="49885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C6757C22-4D21-45F0-9513-71F6C039ED81}"/>
                </a:ext>
              </a:extLst>
            </p:cNvPr>
            <p:cNvGrpSpPr/>
            <p:nvPr/>
          </p:nvGrpSpPr>
          <p:grpSpPr>
            <a:xfrm>
              <a:off x="1077379" y="1652784"/>
              <a:ext cx="6256871" cy="584775"/>
              <a:chOff x="1077379" y="1927427"/>
              <a:chExt cx="6256871" cy="584775"/>
            </a:xfrm>
          </p:grpSpPr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CA1EC49F-358E-409A-9FDF-BF3728B7904F}"/>
                  </a:ext>
                </a:extLst>
              </p:cNvPr>
              <p:cNvSpPr txBox="1"/>
              <p:nvPr/>
            </p:nvSpPr>
            <p:spPr>
              <a:xfrm>
                <a:off x="1637234" y="1927427"/>
                <a:ext cx="56970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dirty="0">
                    <a:solidFill>
                      <a:srgbClr val="333E6B"/>
                    </a:solidFill>
                    <a:latin typeface="Century Gothic" panose="020B0502020202020204" pitchFamily="34" charset="0"/>
                  </a:rPr>
                  <a:t> Evolution du terme Plagiat:</a:t>
                </a:r>
              </a:p>
            </p:txBody>
          </p:sp>
          <p:pic>
            <p:nvPicPr>
              <p:cNvPr id="10" name="Graphique 9" descr="Hashtag avec un remplissage uni">
                <a:extLst>
                  <a:ext uri="{FF2B5EF4-FFF2-40B4-BE49-F238E27FC236}">
                    <a16:creationId xmlns:a16="http://schemas.microsoft.com/office/drawing/2014/main" id="{6D89F201-72D8-4D7A-9D3D-3C8283495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77379" y="1949413"/>
                <a:ext cx="540805" cy="540805"/>
              </a:xfrm>
              <a:prstGeom prst="rect">
                <a:avLst/>
              </a:prstGeom>
            </p:spPr>
          </p:pic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38D3D39-7969-488C-9240-47AD40D01B78}"/>
                </a:ext>
              </a:extLst>
            </p:cNvPr>
            <p:cNvSpPr txBox="1"/>
            <p:nvPr/>
          </p:nvSpPr>
          <p:spPr>
            <a:xfrm>
              <a:off x="1765300" y="2140026"/>
              <a:ext cx="609600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 “Plagiare” - Kidnapper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 Culture “Orale”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 Moyen Age (Ecriture manuscrite)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 XVème - Imprimerie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 XIXème - Humanisme → Propriété intellectuelle</a:t>
              </a: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3B8021D8-EED1-49ED-8DFD-6C0FCD198264}"/>
                </a:ext>
              </a:extLst>
            </p:cNvPr>
            <p:cNvGrpSpPr/>
            <p:nvPr/>
          </p:nvGrpSpPr>
          <p:grpSpPr>
            <a:xfrm>
              <a:off x="1077379" y="3773505"/>
              <a:ext cx="6256871" cy="584775"/>
              <a:chOff x="1077379" y="1927427"/>
              <a:chExt cx="6256871" cy="584775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7C5F191A-48B1-4FCF-98EF-E621EC1A00C5}"/>
                  </a:ext>
                </a:extLst>
              </p:cNvPr>
              <p:cNvSpPr txBox="1"/>
              <p:nvPr/>
            </p:nvSpPr>
            <p:spPr>
              <a:xfrm>
                <a:off x="1637234" y="1927427"/>
                <a:ext cx="56970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dirty="0">
                    <a:solidFill>
                      <a:srgbClr val="333E6B"/>
                    </a:solidFill>
                    <a:latin typeface="Century Gothic" panose="020B0502020202020204" pitchFamily="34" charset="0"/>
                  </a:rPr>
                  <a:t>De nos jours :</a:t>
                </a:r>
              </a:p>
            </p:txBody>
          </p:sp>
          <p:pic>
            <p:nvPicPr>
              <p:cNvPr id="14" name="Graphique 13" descr="Hashtag avec un remplissage uni">
                <a:extLst>
                  <a:ext uri="{FF2B5EF4-FFF2-40B4-BE49-F238E27FC236}">
                    <a16:creationId xmlns:a16="http://schemas.microsoft.com/office/drawing/2014/main" id="{F0D6B772-8E96-4282-A5D8-F600DCAA9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77379" y="1949413"/>
                <a:ext cx="540805" cy="540805"/>
              </a:xfrm>
              <a:prstGeom prst="rect">
                <a:avLst/>
              </a:prstGeom>
            </p:spPr>
          </p:pic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08286A7-25EC-4253-A8CC-922408EADF6D}"/>
                </a:ext>
              </a:extLst>
            </p:cNvPr>
            <p:cNvSpPr txBox="1"/>
            <p:nvPr/>
          </p:nvSpPr>
          <p:spPr>
            <a:xfrm>
              <a:off x="1765300" y="4286180"/>
              <a:ext cx="6096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Plus simple (Internet)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Plus fréquent</a:t>
              </a: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sz="2000" b="0" i="0" u="none" strike="noStrike" dirty="0">
                  <a:solidFill>
                    <a:srgbClr val="000000"/>
                  </a:solidFill>
                  <a:effectLst/>
                  <a:latin typeface="Century Gothic" panose="020B0502020202020204" pitchFamily="34" charset="0"/>
                </a:rPr>
                <a:t>Plus facilement détectable (Internet / Logiciels)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F25B7AF1-7995-4234-8E11-45A6526DBECF}"/>
                </a:ext>
              </a:extLst>
            </p:cNvPr>
            <p:cNvGrpSpPr/>
            <p:nvPr/>
          </p:nvGrpSpPr>
          <p:grpSpPr>
            <a:xfrm>
              <a:off x="1031618" y="5429138"/>
              <a:ext cx="9288687" cy="707886"/>
              <a:chOff x="1087213" y="5755711"/>
              <a:chExt cx="9288687" cy="707886"/>
            </a:xfrm>
          </p:grpSpPr>
          <p:pic>
            <p:nvPicPr>
              <p:cNvPr id="17" name="Graphique 16" descr="Ligne fléchée : légèrement incurvée avec un remplissage uni">
                <a:extLst>
                  <a:ext uri="{FF2B5EF4-FFF2-40B4-BE49-F238E27FC236}">
                    <a16:creationId xmlns:a16="http://schemas.microsoft.com/office/drawing/2014/main" id="{DB970432-2CE4-4AE3-8EF0-E8FA43F2F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87213" y="5755711"/>
                <a:ext cx="632326" cy="632326"/>
              </a:xfrm>
              <a:prstGeom prst="rect">
                <a:avLst/>
              </a:prstGeom>
            </p:spPr>
          </p:pic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64485D5-E098-491F-AC35-17261327D6A4}"/>
                  </a:ext>
                </a:extLst>
              </p:cNvPr>
              <p:cNvSpPr txBox="1"/>
              <p:nvPr/>
            </p:nvSpPr>
            <p:spPr>
              <a:xfrm>
                <a:off x="1765300" y="5755711"/>
                <a:ext cx="86106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2000" b="0" i="0" u="none" strike="noStrike" dirty="0">
                    <a:solidFill>
                      <a:srgbClr val="000000"/>
                    </a:solidFill>
                    <a:effectLst/>
                    <a:latin typeface="Century Gothic" panose="020B0502020202020204" pitchFamily="34" charset="0"/>
                  </a:rPr>
                  <a:t>Plagiats réalisés des dizaines d’années auparavant maintenant plus </a:t>
                </a:r>
                <a:r>
                  <a:rPr lang="fr-FR" sz="2000" b="1" i="0" u="none" strike="noStrike" dirty="0">
                    <a:solidFill>
                      <a:srgbClr val="000000"/>
                    </a:solidFill>
                    <a:effectLst/>
                    <a:latin typeface="Century Gothic" panose="020B0502020202020204" pitchFamily="34" charset="0"/>
                  </a:rPr>
                  <a:t>facilement repérables </a:t>
                </a:r>
                <a:endParaRPr lang="fr-FR" sz="2000" b="1" dirty="0">
                  <a:effectLst/>
                  <a:latin typeface="Century Gothic" panose="020B0502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356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dge 3 contour">
            <a:extLst>
              <a:ext uri="{FF2B5EF4-FFF2-40B4-BE49-F238E27FC236}">
                <a16:creationId xmlns:a16="http://schemas.microsoft.com/office/drawing/2014/main" id="{B3EA90DB-51BB-4382-976C-88F8EBDB0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85266" y="291600"/>
            <a:ext cx="644400" cy="6444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DB402EBC-A4EB-43AF-8027-0A96BDFAD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24880" y="333041"/>
            <a:ext cx="43487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CONSEQUENCES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E73AF5B-0B32-4E41-A05A-DB709F2F0F1D}"/>
              </a:ext>
            </a:extLst>
          </p:cNvPr>
          <p:cNvSpPr/>
          <p:nvPr/>
        </p:nvSpPr>
        <p:spPr>
          <a:xfrm>
            <a:off x="568960" y="70154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8D80597-F02E-47AF-8342-022C09A40EFC}"/>
              </a:ext>
            </a:extLst>
          </p:cNvPr>
          <p:cNvGrpSpPr/>
          <p:nvPr/>
        </p:nvGrpSpPr>
        <p:grpSpPr>
          <a:xfrm>
            <a:off x="1077379" y="7388427"/>
            <a:ext cx="3980396" cy="584775"/>
            <a:chOff x="1077379" y="1927427"/>
            <a:chExt cx="3980396" cy="584775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FE7D6AE-1144-485D-8E9F-B2437253A1C7}"/>
                </a:ext>
              </a:extLst>
            </p:cNvPr>
            <p:cNvSpPr txBox="1"/>
            <p:nvPr/>
          </p:nvSpPr>
          <p:spPr>
            <a:xfrm>
              <a:off x="1637234" y="1927427"/>
              <a:ext cx="342054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2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L’aspect Pénal:</a:t>
              </a:r>
            </a:p>
          </p:txBody>
        </p:sp>
        <p:pic>
          <p:nvPicPr>
            <p:cNvPr id="11" name="Graphique 10" descr="Hashtag avec un remplissage uni">
              <a:extLst>
                <a:ext uri="{FF2B5EF4-FFF2-40B4-BE49-F238E27FC236}">
                  <a16:creationId xmlns:a16="http://schemas.microsoft.com/office/drawing/2014/main" id="{5C4AC5C7-2871-4E00-B83D-7DFEFB794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7379" y="1949413"/>
              <a:ext cx="540805" cy="540805"/>
            </a:xfrm>
            <a:prstGeom prst="rect">
              <a:avLst/>
            </a:prstGeom>
          </p:spPr>
        </p:pic>
      </p:grpSp>
      <p:graphicFrame>
        <p:nvGraphicFramePr>
          <p:cNvPr id="12" name="Tableau 9">
            <a:extLst>
              <a:ext uri="{FF2B5EF4-FFF2-40B4-BE49-F238E27FC236}">
                <a16:creationId xmlns:a16="http://schemas.microsoft.com/office/drawing/2014/main" id="{57E798B7-1561-44E3-8AB2-9518E3BE5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023864"/>
              </p:ext>
            </p:extLst>
          </p:nvPr>
        </p:nvGraphicFramePr>
        <p:xfrm>
          <a:off x="1637234" y="8113303"/>
          <a:ext cx="8128000" cy="236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042627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58518367"/>
                    </a:ext>
                  </a:extLst>
                </a:gridCol>
              </a:tblGrid>
              <a:tr h="403539">
                <a:tc>
                  <a:txBody>
                    <a:bodyPr/>
                    <a:lstStyle/>
                    <a:p>
                      <a:r>
                        <a:rPr lang="en-US" dirty="0"/>
                        <a:t>EN FRANCE</a:t>
                      </a:r>
                      <a:endParaRPr lang="fr-FR" dirty="0"/>
                    </a:p>
                  </a:txBody>
                  <a:tcPr>
                    <a:solidFill>
                      <a:srgbClr val="333E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 RUSSIE</a:t>
                      </a:r>
                      <a:endParaRPr lang="fr-FR" dirty="0"/>
                    </a:p>
                  </a:txBody>
                  <a:tcPr>
                    <a:solidFill>
                      <a:srgbClr val="333E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605854"/>
                  </a:ext>
                </a:extLst>
              </a:tr>
              <a:tr h="403539">
                <a:tc>
                  <a:txBody>
                    <a:bodyPr/>
                    <a:lstStyle/>
                    <a:p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3 ans d’emprisonnement et 300000 euros d’amendes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∅ d’emprisonnement, </a:t>
                      </a:r>
                      <a:r>
                        <a:rPr lang="fr-FR" sz="16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10000 à 1000000 roubles </a:t>
                      </a:r>
                      <a:r>
                        <a:rPr lang="fr-FR" sz="14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400" noProof="0">
                          <a:latin typeface="Century Gothic" panose="020B0502020202020204" pitchFamily="34" charset="0"/>
                        </a:rPr>
                        <a:t>120,39203 Euros / 12 039,203 Euros)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506932"/>
                  </a:ext>
                </a:extLst>
              </a:tr>
              <a:tr h="4035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Plagiat très rependu </a:t>
                      </a:r>
                    </a:p>
                    <a:p>
                      <a:endParaRPr lang="fr-FR" sz="1600" noProof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Plagiat très rependu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08041"/>
                  </a:ext>
                </a:extLst>
              </a:tr>
              <a:tr h="403539">
                <a:tc>
                  <a:txBody>
                    <a:bodyPr/>
                    <a:lstStyle/>
                    <a:p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Logiciel Anti-plagiat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Logiciel Anti-plagiat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929170"/>
                  </a:ext>
                </a:extLst>
              </a:tr>
              <a:tr h="403539">
                <a:tc>
                  <a:txBody>
                    <a:bodyPr/>
                    <a:lstStyle/>
                    <a:p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25% et 5% acceptable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noProof="0" dirty="0">
                          <a:latin typeface="Century Gothic" panose="020B0502020202020204" pitchFamily="34" charset="0"/>
                        </a:rPr>
                        <a:t>5% et 10% de plagiats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71307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351D7AC5-E619-4610-8E37-87AA07982063}"/>
              </a:ext>
            </a:extLst>
          </p:cNvPr>
          <p:cNvSpPr txBox="1"/>
          <p:nvPr/>
        </p:nvSpPr>
        <p:spPr>
          <a:xfrm>
            <a:off x="1618184" y="10667128"/>
            <a:ext cx="8775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A</a:t>
            </a:r>
            <a:r>
              <a:rPr lang="fr-FR" sz="16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rticle 122-4 </a:t>
            </a:r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du Code de la propriété intellectuelle : "Toute représentation ou reproduction intégrale ou partielle faite sans le consentement de l'auteur est illicite " .</a:t>
            </a:r>
            <a:endParaRPr lang="fr-FR" sz="160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286A6FE-A43B-4A06-9CF0-C9B0C23BEC47}"/>
              </a:ext>
            </a:extLst>
          </p:cNvPr>
          <p:cNvSpPr txBox="1"/>
          <p:nvPr/>
        </p:nvSpPr>
        <p:spPr>
          <a:xfrm>
            <a:off x="1618184" y="11234123"/>
            <a:ext cx="9100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A</a:t>
            </a:r>
            <a:r>
              <a:rPr lang="fr-FR" sz="16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rticle 146 </a:t>
            </a:r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du </a:t>
            </a:r>
            <a:r>
              <a:rPr lang="fr-FR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Code Pénal </a:t>
            </a:r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" un montant de 10000 à 1000000 roubles peut-être demander si accusation de plagiat ".</a:t>
            </a:r>
            <a:endParaRPr lang="fr-FR" sz="16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25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dge 3 contour">
            <a:extLst>
              <a:ext uri="{FF2B5EF4-FFF2-40B4-BE49-F238E27FC236}">
                <a16:creationId xmlns:a16="http://schemas.microsoft.com/office/drawing/2014/main" id="{E9149258-A54A-4F69-87D4-9338CA1AE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6247CDC-E1E9-4763-B7F6-0A86E056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43487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CONSEQUENCES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AEA8670-BE0A-4B2A-BD91-FB6D834874AD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47DB274-BE4C-4960-BB75-6A4690F39709}"/>
              </a:ext>
            </a:extLst>
          </p:cNvPr>
          <p:cNvGrpSpPr/>
          <p:nvPr/>
        </p:nvGrpSpPr>
        <p:grpSpPr>
          <a:xfrm>
            <a:off x="1077379" y="1724227"/>
            <a:ext cx="3980396" cy="584775"/>
            <a:chOff x="1077379" y="1927427"/>
            <a:chExt cx="3980396" cy="584775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DB302C1-0C3A-416D-B7EE-9BB99B9E9CA6}"/>
                </a:ext>
              </a:extLst>
            </p:cNvPr>
            <p:cNvSpPr txBox="1"/>
            <p:nvPr/>
          </p:nvSpPr>
          <p:spPr>
            <a:xfrm>
              <a:off x="1637234" y="1927427"/>
              <a:ext cx="342054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2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L’aspect Pénal:</a:t>
              </a:r>
            </a:p>
          </p:txBody>
        </p:sp>
        <p:pic>
          <p:nvPicPr>
            <p:cNvPr id="9" name="Graphique 8" descr="Hashtag avec un remplissage uni">
              <a:extLst>
                <a:ext uri="{FF2B5EF4-FFF2-40B4-BE49-F238E27FC236}">
                  <a16:creationId xmlns:a16="http://schemas.microsoft.com/office/drawing/2014/main" id="{55BC489F-B86C-4E2B-BD32-2557638F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7379" y="1949413"/>
              <a:ext cx="540805" cy="540805"/>
            </a:xfrm>
            <a:prstGeom prst="rect">
              <a:avLst/>
            </a:prstGeom>
          </p:spPr>
        </p:pic>
      </p:grpSp>
      <p:graphicFrame>
        <p:nvGraphicFramePr>
          <p:cNvPr id="2" name="Tableau 9">
            <a:extLst>
              <a:ext uri="{FF2B5EF4-FFF2-40B4-BE49-F238E27FC236}">
                <a16:creationId xmlns:a16="http://schemas.microsoft.com/office/drawing/2014/main" id="{1C7C8E01-9117-4C7E-9F47-D3C67DE90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207392"/>
              </p:ext>
            </p:extLst>
          </p:nvPr>
        </p:nvGraphicFramePr>
        <p:xfrm>
          <a:off x="1637234" y="2449103"/>
          <a:ext cx="8128000" cy="236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042627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58518367"/>
                    </a:ext>
                  </a:extLst>
                </a:gridCol>
              </a:tblGrid>
              <a:tr h="403539">
                <a:tc>
                  <a:txBody>
                    <a:bodyPr/>
                    <a:lstStyle/>
                    <a:p>
                      <a:r>
                        <a:rPr lang="en-US" dirty="0"/>
                        <a:t>EN FRANCE</a:t>
                      </a:r>
                      <a:endParaRPr lang="fr-FR" dirty="0"/>
                    </a:p>
                  </a:txBody>
                  <a:tcPr>
                    <a:solidFill>
                      <a:srgbClr val="333E6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 RUSSIE</a:t>
                      </a:r>
                      <a:endParaRPr lang="fr-FR" dirty="0"/>
                    </a:p>
                  </a:txBody>
                  <a:tcPr>
                    <a:solidFill>
                      <a:srgbClr val="333E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605854"/>
                  </a:ext>
                </a:extLst>
              </a:tr>
              <a:tr h="403539">
                <a:tc>
                  <a:txBody>
                    <a:bodyPr/>
                    <a:lstStyle/>
                    <a:p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3 ans d’emprisonnement et 300000 euros d’amendes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∅ d’emprisonnement, </a:t>
                      </a:r>
                      <a:r>
                        <a:rPr lang="fr-FR" sz="16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10000 à 1000000 roubles </a:t>
                      </a:r>
                      <a:r>
                        <a:rPr lang="fr-FR" sz="14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400" noProof="0">
                          <a:latin typeface="Century Gothic" panose="020B0502020202020204" pitchFamily="34" charset="0"/>
                        </a:rPr>
                        <a:t>120,39203 Euros / 12 039,203 Euros)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506932"/>
                  </a:ext>
                </a:extLst>
              </a:tr>
              <a:tr h="4035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Plagiat très rependu </a:t>
                      </a:r>
                    </a:p>
                    <a:p>
                      <a:endParaRPr lang="fr-FR" sz="1600" noProof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Plagiat très rependu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08041"/>
                  </a:ext>
                </a:extLst>
              </a:tr>
              <a:tr h="403539">
                <a:tc>
                  <a:txBody>
                    <a:bodyPr/>
                    <a:lstStyle/>
                    <a:p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Logiciel Anti-plagiat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Logiciel Anti-plagiat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929170"/>
                  </a:ext>
                </a:extLst>
              </a:tr>
              <a:tr h="403539">
                <a:tc>
                  <a:txBody>
                    <a:bodyPr/>
                    <a:lstStyle/>
                    <a:p>
                      <a:r>
                        <a:rPr lang="fr-FR" sz="1600" noProof="0">
                          <a:latin typeface="Century Gothic" panose="020B0502020202020204" pitchFamily="34" charset="0"/>
                        </a:rPr>
                        <a:t>25% et 5% acceptable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noProof="0" dirty="0">
                          <a:latin typeface="Century Gothic" panose="020B0502020202020204" pitchFamily="34" charset="0"/>
                        </a:rPr>
                        <a:t>5% et 10% de plagiats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71307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0A46AD19-9FC1-4785-AB6E-EC0E19BDA82A}"/>
              </a:ext>
            </a:extLst>
          </p:cNvPr>
          <p:cNvSpPr txBox="1"/>
          <p:nvPr/>
        </p:nvSpPr>
        <p:spPr>
          <a:xfrm>
            <a:off x="1618184" y="5002928"/>
            <a:ext cx="8775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A</a:t>
            </a:r>
            <a:r>
              <a:rPr lang="fr-FR" sz="16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rticle 122-4 </a:t>
            </a:r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du Code de la propriété intellectuelle : "Toute représentation ou reproduction intégrale ou partielle faite sans le consentement de l'auteur est illicite " .</a:t>
            </a:r>
            <a:endParaRPr lang="fr-FR" sz="160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40C4B15-7B53-4DC4-AA06-F6B12028C788}"/>
              </a:ext>
            </a:extLst>
          </p:cNvPr>
          <p:cNvSpPr txBox="1"/>
          <p:nvPr/>
        </p:nvSpPr>
        <p:spPr>
          <a:xfrm>
            <a:off x="1618184" y="5569923"/>
            <a:ext cx="9100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6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A</a:t>
            </a:r>
            <a:r>
              <a:rPr lang="fr-FR" sz="1600" b="1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rticle 146 </a:t>
            </a:r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du </a:t>
            </a:r>
            <a:r>
              <a:rPr lang="fr-FR" sz="1600" dirty="0">
                <a:solidFill>
                  <a:srgbClr val="000000"/>
                </a:solidFill>
                <a:latin typeface="Century Gothic" panose="020B0502020202020204" pitchFamily="34" charset="0"/>
              </a:rPr>
              <a:t>Code Pénal </a:t>
            </a:r>
            <a:r>
              <a:rPr lang="fr-FR" sz="16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" un montant de 10000 à 1000000 roubles peut-être demander si accusation de plagiat ".</a:t>
            </a:r>
            <a:endParaRPr lang="fr-FR" sz="16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4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4 contour">
            <a:extLst>
              <a:ext uri="{FF2B5EF4-FFF2-40B4-BE49-F238E27FC236}">
                <a16:creationId xmlns:a16="http://schemas.microsoft.com/office/drawing/2014/main" id="{EAFCCBB8-A5E5-4428-B767-6DCFE477B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5330" y="291600"/>
            <a:ext cx="644400" cy="644400"/>
          </a:xfrm>
          <a:prstGeom prst="rect">
            <a:avLst/>
          </a:prstGeom>
        </p:spPr>
      </p:pic>
      <p:pic>
        <p:nvPicPr>
          <p:cNvPr id="5" name="Image 4" descr="Une vieille femme baisse le pouce">
            <a:extLst>
              <a:ext uri="{FF2B5EF4-FFF2-40B4-BE49-F238E27FC236}">
                <a16:creationId xmlns:a16="http://schemas.microsoft.com/office/drawing/2014/main" id="{799CC442-EDEF-4EAC-A593-E896CA1E6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053" y="2455911"/>
            <a:ext cx="1636505" cy="402403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47B4CC0-C783-42D1-B3F6-C3250BC6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71033" y="333041"/>
            <a:ext cx="3332747" cy="8781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EXEMPLES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3571B3D-A830-40B3-BF25-4B4EA34BC421}"/>
              </a:ext>
            </a:extLst>
          </p:cNvPr>
          <p:cNvGrpSpPr/>
          <p:nvPr/>
        </p:nvGrpSpPr>
        <p:grpSpPr>
          <a:xfrm>
            <a:off x="568960" y="6955672"/>
            <a:ext cx="11054080" cy="4988560"/>
            <a:chOff x="568960" y="1351280"/>
            <a:chExt cx="11054080" cy="4988560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F90350C-FE53-4DD6-B6C3-1B6E425CB04E}"/>
                </a:ext>
              </a:extLst>
            </p:cNvPr>
            <p:cNvSpPr/>
            <p:nvPr/>
          </p:nvSpPr>
          <p:spPr>
            <a:xfrm>
              <a:off x="568960" y="1351280"/>
              <a:ext cx="11054080" cy="49885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linkClick r:id="rId5"/>
              </a:endParaRPr>
            </a:p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26AF6F6-75DD-4559-8F07-E22D0BC6630E}"/>
                </a:ext>
              </a:extLst>
            </p:cNvPr>
            <p:cNvSpPr txBox="1"/>
            <p:nvPr/>
          </p:nvSpPr>
          <p:spPr>
            <a:xfrm>
              <a:off x="1756184" y="3486670"/>
              <a:ext cx="4751622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2000" dirty="0">
                  <a:latin typeface="Century Gothic" panose="020B0502020202020204" pitchFamily="34" charset="0"/>
                </a:rPr>
                <a:t>Musique</a:t>
              </a:r>
            </a:p>
            <a:p>
              <a:pPr marL="285750" indent="-285750">
                <a:buFontTx/>
                <a:buChar char="-"/>
              </a:pPr>
              <a:r>
                <a:rPr lang="en-US" sz="2000" dirty="0">
                  <a:latin typeface="Century Gothic" panose="020B0502020202020204" pitchFamily="34" charset="0"/>
                </a:rPr>
                <a:t>Affaire </a:t>
              </a:r>
              <a:r>
                <a:rPr lang="fr-FR" sz="2000" dirty="0">
                  <a:latin typeface="Century Gothic" panose="020B0502020202020204" pitchFamily="34" charset="0"/>
                </a:rPr>
                <a:t>Karl Theodor zu Guttenberg</a:t>
              </a:r>
            </a:p>
            <a:p>
              <a:pPr marL="285750" indent="-285750">
                <a:buFontTx/>
                <a:buChar char="-"/>
              </a:pPr>
              <a:r>
                <a:rPr lang="fr-FR" sz="2000" dirty="0">
                  <a:latin typeface="Century Gothic" panose="020B0502020202020204" pitchFamily="34" charset="0"/>
                </a:rPr>
                <a:t>Gad Elmaleh </a:t>
              </a:r>
            </a:p>
            <a:p>
              <a:pPr marL="285750" indent="-285750">
                <a:buFontTx/>
                <a:buChar char="-"/>
              </a:pPr>
              <a:r>
                <a:rPr lang="fr-FR" sz="2000" dirty="0">
                  <a:latin typeface="Century Gothic" panose="020B0502020202020204" pitchFamily="34" charset="0"/>
                </a:rPr>
                <a:t>Affaire Schavan</a:t>
              </a:r>
            </a:p>
            <a:p>
              <a:pPr marL="285750" indent="-285750">
                <a:buFontTx/>
                <a:buChar char="-"/>
              </a:pPr>
              <a:endParaRPr lang="fr-FR" dirty="0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D98B10-384A-4A7C-A5FA-EE59EFB61092}"/>
                </a:ext>
              </a:extLst>
            </p:cNvPr>
            <p:cNvGrpSpPr/>
            <p:nvPr/>
          </p:nvGrpSpPr>
          <p:grpSpPr>
            <a:xfrm>
              <a:off x="1095024" y="2636585"/>
              <a:ext cx="4866221" cy="584775"/>
              <a:chOff x="1077379" y="1927427"/>
              <a:chExt cx="3980396" cy="584775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2B4D3B6-E96A-4012-B9EC-0E7FFEADD4F6}"/>
                  </a:ext>
                </a:extLst>
              </p:cNvPr>
              <p:cNvSpPr txBox="1"/>
              <p:nvPr/>
            </p:nvSpPr>
            <p:spPr>
              <a:xfrm>
                <a:off x="1637234" y="1927427"/>
                <a:ext cx="34205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dirty="0">
                    <a:solidFill>
                      <a:srgbClr val="333E6B"/>
                    </a:solidFill>
                    <a:latin typeface="Century Gothic" panose="020B0502020202020204" pitchFamily="34" charset="0"/>
                  </a:rPr>
                  <a:t>Plagiat médiatisé:</a:t>
                </a:r>
              </a:p>
            </p:txBody>
          </p:sp>
          <p:pic>
            <p:nvPicPr>
              <p:cNvPr id="15" name="Graphique 14" descr="Hashtag avec un remplissage uni">
                <a:extLst>
                  <a:ext uri="{FF2B5EF4-FFF2-40B4-BE49-F238E27FC236}">
                    <a16:creationId xmlns:a16="http://schemas.microsoft.com/office/drawing/2014/main" id="{AE0F6C49-4F3F-4B36-AA53-62AB2BAEE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77379" y="1949413"/>
                <a:ext cx="540805" cy="540805"/>
              </a:xfrm>
              <a:prstGeom prst="rect">
                <a:avLst/>
              </a:prstGeom>
            </p:spPr>
          </p:pic>
        </p:grpSp>
        <p:pic>
          <p:nvPicPr>
            <p:cNvPr id="11" name="Image 10" descr="Une image contenant personne, homme, intérieur, souriant&#10;&#10;Description générée automatiquement">
              <a:extLst>
                <a:ext uri="{FF2B5EF4-FFF2-40B4-BE49-F238E27FC236}">
                  <a16:creationId xmlns:a16="http://schemas.microsoft.com/office/drawing/2014/main" id="{C8276C7A-2FAC-4730-897E-02BCAACF3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432" y="1490591"/>
              <a:ext cx="2291987" cy="2291987"/>
            </a:xfrm>
            <a:prstGeom prst="rect">
              <a:avLst/>
            </a:prstGeom>
          </p:spPr>
        </p:pic>
        <p:pic>
          <p:nvPicPr>
            <p:cNvPr id="12" name="Image 11" descr="Une image contenant personne, orange&#10;&#10;Description générée automatiquement">
              <a:extLst>
                <a:ext uri="{FF2B5EF4-FFF2-40B4-BE49-F238E27FC236}">
                  <a16:creationId xmlns:a16="http://schemas.microsoft.com/office/drawing/2014/main" id="{7F070F07-2356-4303-8783-01991342C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811" y="3588051"/>
              <a:ext cx="2516082" cy="2516082"/>
            </a:xfrm>
            <a:prstGeom prst="rect">
              <a:avLst/>
            </a:prstGeom>
          </p:spPr>
        </p:pic>
        <p:pic>
          <p:nvPicPr>
            <p:cNvPr id="13" name="Image 12" descr="Une image contenant personne, homme, mur, intérieur&#10;&#10;Description générée automatiquement">
              <a:extLst>
                <a:ext uri="{FF2B5EF4-FFF2-40B4-BE49-F238E27FC236}">
                  <a16:creationId xmlns:a16="http://schemas.microsoft.com/office/drawing/2014/main" id="{A2D89DC4-7601-4855-AE02-513648895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203" y="1941084"/>
              <a:ext cx="1600438" cy="160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73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892</Words>
  <Application>Microsoft Office PowerPoint</Application>
  <PresentationFormat>Grand écran</PresentationFormat>
  <Paragraphs>122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Thème Office</vt:lpstr>
      <vt:lpstr>LE PLAGIAT</vt:lpstr>
      <vt:lpstr>INTRODUCTION</vt:lpstr>
      <vt:lpstr>SOMMAIRE</vt:lpstr>
      <vt:lpstr>DEFINITIONS</vt:lpstr>
      <vt:lpstr>EVOLUTIONS</vt:lpstr>
      <vt:lpstr>EVOLUTIONS</vt:lpstr>
      <vt:lpstr>CONSEQUENCES</vt:lpstr>
      <vt:lpstr>CONSEQUENCES</vt:lpstr>
      <vt:lpstr>EXEMPLES</vt:lpstr>
      <vt:lpstr>EXEMPLES</vt:lpstr>
      <vt:lpstr>CONCLUSION</vt:lpstr>
      <vt:lpstr>CONCLUSION</vt:lpstr>
      <vt:lpstr>CONCLUSION</vt:lpstr>
      <vt:lpstr>BIBLIOGRAPHIE</vt:lpstr>
      <vt:lpstr>BIBLIOGRAPHIE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PLAGIAT</dc:title>
  <dc:creator>Baptiste Pasquier</dc:creator>
  <cp:lastModifiedBy>Baptiste Pasquier</cp:lastModifiedBy>
  <cp:revision>17</cp:revision>
  <dcterms:created xsi:type="dcterms:W3CDTF">2021-10-07T13:24:46Z</dcterms:created>
  <dcterms:modified xsi:type="dcterms:W3CDTF">2021-10-10T17:36:12Z</dcterms:modified>
</cp:coreProperties>
</file>